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327" r:id="rId37"/>
    <p:sldId id="292" r:id="rId38"/>
    <p:sldId id="293" r:id="rId39"/>
    <p:sldId id="294" r:id="rId40"/>
    <p:sldId id="295" r:id="rId41"/>
    <p:sldId id="296" r:id="rId42"/>
    <p:sldId id="297" r:id="rId43"/>
    <p:sldId id="298" r:id="rId44"/>
    <p:sldId id="325" r:id="rId45"/>
    <p:sldId id="301" r:id="rId46"/>
    <p:sldId id="302" r:id="rId47"/>
    <p:sldId id="303" r:id="rId48"/>
    <p:sldId id="304" r:id="rId49"/>
    <p:sldId id="305" r:id="rId50"/>
    <p:sldId id="306" r:id="rId51"/>
    <p:sldId id="307" r:id="rId52"/>
    <p:sldId id="326" r:id="rId53"/>
    <p:sldId id="308" r:id="rId54"/>
    <p:sldId id="309" r:id="rId55"/>
    <p:sldId id="310" r:id="rId56"/>
    <p:sldId id="328"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 id="327"/>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325"/>
            <p14:sldId id="301"/>
          </p14:sldIdLst>
        </p14:section>
        <p14:section name="A* - ví dụ 3" id="{CB8EA831-0834-42D3-B3A2-2FE352DF3FB1}">
          <p14:sldIdLst>
            <p14:sldId id="302"/>
            <p14:sldId id="303"/>
            <p14:sldId id="304"/>
            <p14:sldId id="305"/>
            <p14:sldId id="306"/>
            <p14:sldId id="307"/>
            <p14:sldId id="326"/>
            <p14:sldId id="308"/>
          </p14:sldIdLst>
        </p14:section>
        <p14:section name="Nhanh-can" id="{AA533DF7-5833-405C-862A-C9D8434ED9A8}">
          <p14:sldIdLst>
            <p14:sldId id="309"/>
            <p14:sldId id="310"/>
            <p14:sldId id="328"/>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 id="324"/>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9" autoAdjust="0"/>
    <p:restoredTop sz="94660"/>
  </p:normalViewPr>
  <p:slideViewPr>
    <p:cSldViewPr>
      <p:cViewPr varScale="1">
        <p:scale>
          <a:sx n="72" d="100"/>
          <a:sy n="72" d="100"/>
        </p:scale>
        <p:origin x="280" y="36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25.10.2023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1379915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305625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2031910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737746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10/25/23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10/25/23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6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6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6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6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1971787"/>
                <a:ext cx="16916400" cy="803816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Bước 1: </a:t>
                </a:r>
                <a:r>
                  <a:rPr lang="en-US" sz="3600" spc="-5" dirty="0" err="1"/>
                  <a:t>Chọn</a:t>
                </a:r>
                <a:r>
                  <a:rPr lang="en-US" sz="3600" spc="-5" dirty="0"/>
                  <a:t> s = </a:t>
                </a:r>
                <a:r>
                  <a:rPr lang="en-US" sz="3600" spc="-5" dirty="0" err="1"/>
                  <a:t>đỉnh</a:t>
                </a:r>
                <a:r>
                  <a:rPr lang="en-US" sz="3600" spc="-5" dirty="0"/>
                  <a:t> </a:t>
                </a:r>
                <a:r>
                  <a:rPr lang="en-US" sz="3600" spc="-5" dirty="0" err="1"/>
                  <a:t>xuất</a:t>
                </a:r>
                <a:r>
                  <a:rPr lang="en-US" sz="3600" spc="-5" dirty="0"/>
                  <a:t> </a:t>
                </a:r>
                <a:r>
                  <a:rPr lang="en-US" sz="3600" spc="-5" dirty="0" err="1"/>
                  <a:t>phát</a:t>
                </a:r>
                <a:r>
                  <a:rPr lang="en-US" sz="3600" spc="-5" dirty="0"/>
                  <a:t>; g(s)=0</a:t>
                </a:r>
              </a:p>
              <a:p>
                <a:pPr marL="583565" marR="5080" indent="-571500" algn="just">
                  <a:lnSpc>
                    <a:spcPct val="130000"/>
                  </a:lnSpc>
                  <a:buFont typeface="Wingdings" panose="05000000000000000000" pitchFamily="2" charset="2"/>
                  <a:buChar char="§"/>
                </a:pPr>
                <a:r>
                  <a:rPr lang="en-US" sz="3600" spc="-5" dirty="0" err="1"/>
                  <a:t>Bước</a:t>
                </a:r>
                <a:r>
                  <a:rPr lang="en-US" sz="3600" spc="-5" dirty="0"/>
                  <a:t> 2: </a:t>
                </a:r>
                <a:r>
                  <a:rPr lang="en-US" sz="3600" spc="-5" dirty="0" err="1"/>
                  <a:t>Chọn</a:t>
                </a:r>
                <a:r>
                  <a:rPr lang="en-US" sz="3600" spc="-5" dirty="0"/>
                  <a:t> 1 </a:t>
                </a:r>
                <a:r>
                  <a:rPr lang="en-US" sz="3600" spc="-5" dirty="0" err="1"/>
                  <a:t>đỉnh</a:t>
                </a:r>
                <a:r>
                  <a:rPr lang="en-US" sz="3600" spc="-5" dirty="0"/>
                  <a:t> </a:t>
                </a:r>
                <a:r>
                  <a:rPr lang="en-US" sz="3600" spc="-5" dirty="0" err="1"/>
                  <a:t>từ</a:t>
                </a:r>
                <a:r>
                  <a:rPr lang="en-US" sz="3600" spc="-5" dirty="0"/>
                  <a:t> </a:t>
                </a:r>
                <a:r>
                  <a:rPr lang="en-US" sz="3600" spc="-5" dirty="0" err="1"/>
                  <a:t>tập</a:t>
                </a:r>
                <a:r>
                  <a:rPr lang="en-US" sz="3600" spc="-5" dirty="0"/>
                  <a:t> OPEN: =n, </a:t>
                </a:r>
                <a:r>
                  <a:rPr lang="en-US" sz="3600" spc="-5" dirty="0" err="1"/>
                  <a:t>có</a:t>
                </a:r>
                <a:r>
                  <a:rPr lang="en-US" sz="3600" spc="-5" dirty="0"/>
                  <a:t> g(n) = min</a:t>
                </a:r>
              </a:p>
              <a:p>
                <a:pPr marL="1497965" marR="5080" lvl="2" indent="-571500" algn="just">
                  <a:lnSpc>
                    <a:spcPct val="130000"/>
                  </a:lnSpc>
                  <a:buFont typeface="Wingdings" panose="05000000000000000000" pitchFamily="2" charset="2"/>
                  <a:buChar char="§"/>
                </a:pPr>
                <a:r>
                  <a:rPr lang="en-US" sz="3600" spc="-5" dirty="0"/>
                  <a:t>2.1. </a:t>
                </a:r>
                <a:r>
                  <a:rPr lang="en-US" sz="3600" spc="-5" dirty="0" err="1"/>
                  <a:t>Nếu</a:t>
                </a:r>
                <a:r>
                  <a:rPr lang="en-US" sz="3600" spc="-5" dirty="0"/>
                  <a:t> n </a:t>
                </a:r>
                <a:r>
                  <a:rPr lang="en-US" sz="3600" spc="-5" dirty="0">
                    <a:sym typeface="Symbol" panose="05050102010706020507" pitchFamily="18" charset="2"/>
                  </a:rPr>
                  <a:t> </a:t>
                </a:r>
                <a:r>
                  <a:rPr lang="en-US" sz="3600" spc="-5" dirty="0" err="1">
                    <a:sym typeface="Symbol" panose="05050102010706020507" pitchFamily="18" charset="2"/>
                  </a:rPr>
                  <a:t>đích</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r>
                  <a:rPr lang="en-US" sz="3600" spc="-5" dirty="0">
                    <a:sym typeface="Symbol" panose="05050102010706020507" pitchFamily="18" charset="2"/>
                  </a:rPr>
                  <a:t> </a:t>
                </a:r>
                <a:r>
                  <a:rPr lang="en-US" sz="3600" spc="-5" dirty="0" err="1">
                    <a:sym typeface="Symbol" panose="05050102010706020507" pitchFamily="18" charset="2"/>
                  </a:rPr>
                  <a:t>từ</a:t>
                </a:r>
                <a:r>
                  <a:rPr lang="en-US" sz="3600" spc="-5" dirty="0">
                    <a:sym typeface="Symbol" panose="05050102010706020507" pitchFamily="18" charset="2"/>
                  </a:rPr>
                  <a:t> s </a:t>
                </a:r>
                <a:r>
                  <a:rPr lang="en-US" sz="3600" spc="-5" dirty="0">
                    <a:sym typeface="Wingdings" panose="05000000000000000000" pitchFamily="2" charset="2"/>
                  </a:rPr>
                  <a:t> n </a:t>
                </a:r>
                <a:r>
                  <a:rPr lang="en-US" sz="3600" spc="-5" dirty="0" err="1">
                    <a:sym typeface="Wingdings" panose="05000000000000000000" pitchFamily="2" charset="2"/>
                  </a:rPr>
                  <a:t>là</a:t>
                </a:r>
                <a:r>
                  <a:rPr lang="en-US" sz="3600" spc="-5" dirty="0">
                    <a:sym typeface="Wingdings" panose="05000000000000000000" pitchFamily="2" charset="2"/>
                  </a:rPr>
                  <a:t> </a:t>
                </a:r>
                <a:r>
                  <a:rPr lang="en-US" sz="3600" spc="-5" dirty="0" err="1">
                    <a:sym typeface="Wingdings" panose="05000000000000000000" pitchFamily="2" charset="2"/>
                  </a:rPr>
                  <a:t>tối</a:t>
                </a:r>
                <a:r>
                  <a:rPr lang="en-US" sz="3600" spc="-5" dirty="0">
                    <a:sym typeface="Wingdings" panose="05000000000000000000" pitchFamily="2" charset="2"/>
                  </a:rPr>
                  <a:t> </a:t>
                </a:r>
                <a:r>
                  <a:rPr lang="en-US" sz="3600" spc="-5" dirty="0" err="1">
                    <a:sym typeface="Wingdings" panose="05000000000000000000" pitchFamily="2" charset="2"/>
                  </a:rPr>
                  <a:t>ưu</a:t>
                </a:r>
                <a:endParaRPr lang="en-US" sz="3600" spc="-5" dirty="0">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2.2. </a:t>
                </a:r>
                <a:r>
                  <a:rPr lang="en-US" sz="3600" spc="-5" dirty="0" err="1">
                    <a:sym typeface="Wingdings" panose="05000000000000000000" pitchFamily="2" charset="2"/>
                  </a:rPr>
                  <a:t>Nếu</a:t>
                </a:r>
                <a:r>
                  <a:rPr lang="en-US" sz="3600" spc="-5" dirty="0">
                    <a:sym typeface="Wingdings" panose="05000000000000000000" pitchFamily="2" charset="2"/>
                  </a:rPr>
                  <a:t> OPEN = </a:t>
                </a:r>
                <a:r>
                  <a:rPr lang="en-US" sz="3600" spc="-5" dirty="0">
                    <a:sym typeface="Symbol" panose="05050102010706020507" pitchFamily="18" charset="2"/>
                  </a:rPr>
                  <a:t>: </a:t>
                </a:r>
                <a:r>
                  <a:rPr lang="en-US" sz="3600" spc="-5" dirty="0" err="1">
                    <a:sym typeface="Symbol" panose="05050102010706020507" pitchFamily="18" charset="2"/>
                  </a:rPr>
                  <a:t>không</a:t>
                </a:r>
                <a:r>
                  <a:rPr lang="en-US" sz="3600" spc="-5" dirty="0">
                    <a:sym typeface="Symbol" panose="05050102010706020507" pitchFamily="18" charset="2"/>
                  </a:rPr>
                  <a:t> </a:t>
                </a:r>
                <a:r>
                  <a:rPr lang="en-US" sz="3600" spc="-5" dirty="0" err="1">
                    <a:sym typeface="Symbol" panose="05050102010706020507" pitchFamily="18" charset="2"/>
                  </a:rPr>
                  <a:t>tìm</a:t>
                </a:r>
                <a:r>
                  <a:rPr lang="en-US" sz="3600" spc="-5" dirty="0">
                    <a:sym typeface="Symbol" panose="05050102010706020507" pitchFamily="18" charset="2"/>
                  </a:rPr>
                  <a:t> </a:t>
                </a:r>
                <a:r>
                  <a:rPr lang="en-US" sz="3600" spc="-5" dirty="0" err="1">
                    <a:sym typeface="Symbol" panose="05050102010706020507" pitchFamily="18" charset="2"/>
                  </a:rPr>
                  <a:t>thấy</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endParaRPr lang="en-US" sz="36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2.3. </a:t>
                </a:r>
                <a:r>
                  <a:rPr lang="en-US" sz="3600" spc="-5" dirty="0" err="1">
                    <a:sym typeface="Symbol" panose="05050102010706020507" pitchFamily="18" charset="2"/>
                  </a:rPr>
                  <a:t>Nếu</a:t>
                </a:r>
                <a:r>
                  <a:rPr lang="en-US" sz="3600" spc="-5" dirty="0">
                    <a:sym typeface="Symbol" panose="05050102010706020507" pitchFamily="18" charset="2"/>
                  </a:rPr>
                  <a:t>  </a:t>
                </a:r>
                <a:r>
                  <a:rPr lang="en-US" sz="3600" spc="-5" dirty="0" err="1">
                    <a:sym typeface="Symbol" panose="05050102010706020507" pitchFamily="18" charset="2"/>
                  </a:rPr>
                  <a:t>nhiều</a:t>
                </a:r>
                <a:r>
                  <a:rPr lang="en-US" sz="3600" spc="-5" dirty="0">
                    <a:sym typeface="Symbol" panose="05050102010706020507" pitchFamily="18" charset="2"/>
                  </a:rPr>
                  <a:t> </a:t>
                </a:r>
                <a:r>
                  <a:rPr lang="en-US" sz="3600" spc="-5" dirty="0" err="1">
                    <a:sym typeface="Symbol" panose="05050102010706020507" pitchFamily="18" charset="2"/>
                  </a:rPr>
                  <a:t>hơn</a:t>
                </a:r>
                <a:r>
                  <a:rPr lang="en-US" sz="3600" spc="-5" dirty="0">
                    <a:sym typeface="Symbol" panose="05050102010706020507" pitchFamily="18" charset="2"/>
                  </a:rPr>
                  <a:t> 1 </a:t>
                </a:r>
                <a:r>
                  <a:rPr lang="en-US" sz="3600" spc="-5" dirty="0" err="1">
                    <a:sym typeface="Symbol" panose="05050102010706020507" pitchFamily="18" charset="2"/>
                  </a:rPr>
                  <a:t>đỉnh</a:t>
                </a:r>
                <a:r>
                  <a:rPr lang="en-US" sz="3600" spc="-5" dirty="0">
                    <a:sym typeface="Symbol" panose="05050102010706020507" pitchFamily="18" charset="2"/>
                  </a:rPr>
                  <a:t> n </a:t>
                </a:r>
                <a:r>
                  <a:rPr lang="en-US" sz="3600" spc="-5" dirty="0" err="1">
                    <a:sym typeface="Symbol" panose="05050102010706020507" pitchFamily="18" charset="2"/>
                  </a:rPr>
                  <a:t>có</a:t>
                </a:r>
                <a:r>
                  <a:rPr lang="en-US" sz="3600" spc="-5" dirty="0">
                    <a:sym typeface="Symbol" panose="05050102010706020507" pitchFamily="18" charset="2"/>
                  </a:rPr>
                  <a:t> g(n) = min:</a:t>
                </a:r>
              </a:p>
              <a:p>
                <a:pPr marL="2412365" marR="5080" lvl="4" indent="-571500" algn="just">
                  <a:lnSpc>
                    <a:spcPct val="130000"/>
                  </a:lnSpc>
                  <a:buFont typeface="Wingdings" panose="05000000000000000000" pitchFamily="2" charset="2"/>
                  <a:buChar char="§"/>
                </a:pPr>
                <a:r>
                  <a:rPr lang="en-US" sz="3200" spc="-5" dirty="0" err="1">
                    <a:sym typeface="Symbol" panose="05050102010706020507" pitchFamily="18" charset="2"/>
                  </a:rPr>
                  <a:t>Chọn</a:t>
                </a:r>
                <a:r>
                  <a:rPr lang="en-US" sz="3200" spc="-5" dirty="0">
                    <a:sym typeface="Symbol" panose="05050102010706020507" pitchFamily="18" charset="2"/>
                  </a:rPr>
                  <a:t> </a:t>
                </a:r>
                <a:r>
                  <a:rPr lang="en-US" sz="3200" spc="-5" dirty="0" err="1">
                    <a:sym typeface="Symbol" panose="05050102010706020507" pitchFamily="18" charset="2"/>
                  </a:rPr>
                  <a:t>ngẫu</a:t>
                </a:r>
                <a:r>
                  <a:rPr lang="en-US" sz="3200" spc="-5" dirty="0">
                    <a:sym typeface="Symbol" panose="05050102010706020507" pitchFamily="18" charset="2"/>
                  </a:rPr>
                  <a:t> </a:t>
                </a:r>
                <a:r>
                  <a:rPr lang="en-US" sz="3200" spc="-5" dirty="0" err="1">
                    <a:sym typeface="Symbol" panose="05050102010706020507" pitchFamily="18" charset="2"/>
                  </a:rPr>
                  <a:t>nhiên</a:t>
                </a:r>
                <a:r>
                  <a:rPr lang="en-US" sz="3200" spc="-5" dirty="0">
                    <a:sym typeface="Symbol" panose="05050102010706020507" pitchFamily="18" charset="2"/>
                  </a:rPr>
                  <a:t> </a:t>
                </a:r>
                <a:r>
                  <a:rPr lang="en-US" sz="3200" spc="-5" dirty="0" err="1">
                    <a:sym typeface="Symbol" panose="05050102010706020507" pitchFamily="18" charset="2"/>
                  </a:rPr>
                  <a:t>một</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 n</a:t>
                </a:r>
              </a:p>
              <a:p>
                <a:pPr marL="583565" marR="5080" indent="-571500" algn="just">
                  <a:lnSpc>
                    <a:spcPct val="130000"/>
                  </a:lnSpc>
                  <a:buFont typeface="Wingdings" panose="05000000000000000000" pitchFamily="2" charset="2"/>
                  <a:buChar char="§"/>
                </a:pPr>
                <a:r>
                  <a:rPr lang="en-US" sz="3200" spc="-5" dirty="0" err="1">
                    <a:sym typeface="Symbol" panose="05050102010706020507" pitchFamily="18" charset="2"/>
                  </a:rPr>
                  <a:t>Bước</a:t>
                </a:r>
                <a:r>
                  <a:rPr lang="en-US" sz="3200" spc="-5" dirty="0">
                    <a:sym typeface="Symbol" panose="05050102010706020507" pitchFamily="18" charset="2"/>
                  </a:rPr>
                  <a:t> 3: </a:t>
                </a:r>
                <a:r>
                  <a:rPr lang="en-US" sz="3200" spc="-5" dirty="0" err="1">
                    <a:sym typeface="Symbol" panose="05050102010706020507" pitchFamily="18" charset="2"/>
                  </a:rPr>
                  <a:t>Đưa</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đã</a:t>
                </a:r>
                <a:r>
                  <a:rPr lang="en-US" sz="3200" spc="-5" dirty="0">
                    <a:sym typeface="Symbol" panose="05050102010706020507" pitchFamily="18" charset="2"/>
                  </a:rPr>
                  <a:t> </a:t>
                </a:r>
                <a:r>
                  <a:rPr lang="en-US" sz="3200" spc="-5" dirty="0" err="1">
                    <a:sym typeface="Symbol" panose="05050102010706020507" pitchFamily="18" charset="2"/>
                  </a:rPr>
                  <a:t>duyệt</a:t>
                </a:r>
                <a:r>
                  <a:rPr lang="en-US" sz="3200" spc="-5" dirty="0">
                    <a:sym typeface="Symbol" panose="05050102010706020507" pitchFamily="18" charset="2"/>
                  </a:rPr>
                  <a:t> </a:t>
                </a:r>
                <a:r>
                  <a:rPr lang="en-US" sz="3200" spc="-5" dirty="0" err="1">
                    <a:sym typeface="Symbol" panose="05050102010706020507" pitchFamily="18" charset="2"/>
                  </a:rPr>
                  <a:t>vào</a:t>
                </a:r>
                <a:r>
                  <a:rPr lang="en-US" sz="3200" spc="-5" dirty="0">
                    <a:sym typeface="Symbol" panose="05050102010706020507" pitchFamily="18" charset="2"/>
                  </a:rPr>
                  <a:t> CLOSE, </a:t>
                </a:r>
                <a:r>
                  <a:rPr lang="en-US" sz="3200" spc="-5" dirty="0" err="1">
                    <a:sym typeface="Symbol" panose="05050102010706020507" pitchFamily="18" charset="2"/>
                  </a:rPr>
                  <a:t>tạo</a:t>
                </a:r>
                <a:r>
                  <a:rPr lang="en-US" sz="3200" spc="-5" dirty="0">
                    <a:sym typeface="Symbol" panose="05050102010706020507" pitchFamily="18" charset="2"/>
                  </a:rPr>
                  <a:t> (n): </a:t>
                </a:r>
                <a:r>
                  <a:rPr lang="en-US" sz="3200" spc="-5" dirty="0" err="1">
                    <a:sym typeface="Symbol" panose="05050102010706020507" pitchFamily="18" charset="2"/>
                  </a:rPr>
                  <a:t>các</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mà</a:t>
                </a:r>
                <a:r>
                  <a:rPr lang="en-US" sz="3200" spc="-5" dirty="0">
                    <a:sym typeface="Symbol" panose="05050102010706020507" pitchFamily="18" charset="2"/>
                  </a:rPr>
                  <a:t> n </a:t>
                </a:r>
                <a:r>
                  <a:rPr lang="en-US" sz="3200" spc="-5" dirty="0" err="1">
                    <a:sym typeface="Symbol" panose="05050102010706020507" pitchFamily="18" charset="2"/>
                  </a:rPr>
                  <a:t>trỏ</a:t>
                </a:r>
                <a:r>
                  <a:rPr lang="en-US" sz="3200" spc="-5" dirty="0">
                    <a:sym typeface="Symbol" panose="05050102010706020507" pitchFamily="18" charset="2"/>
                  </a:rPr>
                  <a:t> </a:t>
                </a:r>
                <a:r>
                  <a:rPr lang="en-US" sz="3200" spc="-5" dirty="0" err="1">
                    <a:sym typeface="Symbol" panose="05050102010706020507" pitchFamily="18" charset="2"/>
                  </a:rPr>
                  <a:t>tới</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for </a:t>
                </a:r>
                <a:r>
                  <a:rPr lang="en-US" sz="3200" spc="-5" dirty="0" err="1">
                    <a:sym typeface="Symbol" panose="05050102010706020507" pitchFamily="18" charset="2"/>
                  </a:rPr>
                  <a:t>mỗi</a:t>
                </a:r>
                <a:r>
                  <a:rPr lang="en-US" sz="3200" spc="-5" dirty="0">
                    <a:sym typeface="Symbol" panose="05050102010706020507" pitchFamily="18" charset="2"/>
                  </a:rPr>
                  <a:t> </a:t>
                </a:r>
                <a:r>
                  <a:rPr lang="en-US" sz="3200" spc="-5" dirty="0" err="1">
                    <a:sym typeface="Symbol" panose="05050102010706020507" pitchFamily="18" charset="2"/>
                  </a:rPr>
                  <a:t>nút</a:t>
                </a:r>
                <a:r>
                  <a:rPr lang="en-US" sz="3200" spc="-5" dirty="0">
                    <a:sym typeface="Symbol" panose="05050102010706020507" pitchFamily="18" charset="2"/>
                  </a:rPr>
                  <a:t> con m </a:t>
                </a:r>
                <a:r>
                  <a:rPr lang="en-US" sz="3200" spc="-5" dirty="0" err="1">
                    <a:sym typeface="Symbol" panose="05050102010706020507" pitchFamily="18" charset="2"/>
                  </a:rPr>
                  <a:t>của</a:t>
                </a:r>
                <a:r>
                  <a:rPr lang="en-US" sz="3200" spc="-5" dirty="0">
                    <a:sym typeface="Symbol" panose="05050102010706020507" pitchFamily="18" charset="2"/>
                  </a:rPr>
                  <a:t>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a:solidFill>
                          <a:srgbClr val="FF0000"/>
                        </a:solidFill>
                        <a:latin typeface="Cambria Math" panose="02040503050406030204" pitchFamily="18" charset="0"/>
                        <a:sym typeface="Symbol" panose="05050102010706020507" pitchFamily="18" charset="2"/>
                      </a:rPr>
                      <m:t> &amp;&amp;</m:t>
                    </m:r>
                    <m:r>
                      <a:rPr lang="en-US" sz="3200" b="0" i="1" spc="-5" smtClean="0">
                        <a:solidFill>
                          <a:srgbClr val="FF0000"/>
                        </a:solidFill>
                        <a:latin typeface="Cambria Math" panose="02040503050406030204" pitchFamily="18" charset="0"/>
                        <a:sym typeface="Symbol" panose="05050102010706020507" pitchFamily="18" charset="2"/>
                      </a:rPr>
                      <m:t> </m:t>
                    </m:r>
                    <m:r>
                      <a:rPr lang="en-US" sz="3200" i="1" spc="-5">
                        <a:solidFill>
                          <a:srgbClr val="FF0000"/>
                        </a:solidFill>
                        <a:latin typeface="Cambria Math" panose="02040503050406030204" pitchFamily="18" charset="0"/>
                        <a:sym typeface="Symbol" panose="05050102010706020507" pitchFamily="18" charset="2"/>
                      </a:rPr>
                      <m:t>𝑚</m:t>
                    </m:r>
                    <m:r>
                      <a:rPr lang="en-US" sz="3200" i="1" spc="-5">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𝐶𝐿𝑂𝑆𝐸</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dirty="0">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dirty="0"/>
                  <a:t>;</a:t>
                </a:r>
                <a14:m>
                  <m:oMath xmlns:m="http://schemas.openxmlformats.org/officeDocument/2006/math">
                    <m:r>
                      <a:rPr lang="en-US" sz="3200" spc="-5">
                        <a:latin typeface="Cambria Math" panose="02040503050406030204" pitchFamily="18" charset="0"/>
                      </a:rPr>
                      <m:t>//</m:t>
                    </m:r>
                    <m:r>
                      <a:rPr lang="en-US" sz="3200" i="1" spc="-5">
                        <a:latin typeface="Cambria Math" panose="02040503050406030204" pitchFamily="18" charset="0"/>
                      </a:rPr>
                      <m:t>𝑐𝑜𝑠𝑡</m:t>
                    </m:r>
                    <m:r>
                      <a:rPr lang="en-US" sz="3200" i="1" spc="-5">
                        <a:latin typeface="Cambria Math" panose="02040503050406030204" pitchFamily="18" charset="0"/>
                      </a:rPr>
                      <m:t>(</m:t>
                    </m:r>
                    <m:r>
                      <a:rPr lang="en-US" sz="3200" i="1" spc="-5">
                        <a:latin typeface="Cambria Math" panose="02040503050406030204" pitchFamily="18" charset="0"/>
                      </a:rPr>
                      <m:t>𝑛</m:t>
                    </m:r>
                    <m:r>
                      <a:rPr lang="en-US" sz="3200" i="1" spc="-5">
                        <a:latin typeface="Cambria Math" panose="02040503050406030204" pitchFamily="18" charset="0"/>
                      </a:rPr>
                      <m:t>,</m:t>
                    </m:r>
                    <m:r>
                      <a:rPr lang="en-US" sz="3200" i="1" spc="-5">
                        <a:latin typeface="Cambria Math" panose="02040503050406030204" pitchFamily="18" charset="0"/>
                      </a:rPr>
                      <m:t>𝑚</m:t>
                    </m:r>
                    <m:r>
                      <a:rPr lang="en-US" sz="3200" i="1" spc="-5">
                        <a:latin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a14:m>
                <a:endParaRPr lang="en-US" sz="3200" spc="-5" dirty="0"/>
              </a:p>
              <a:p>
                <a:pPr marL="3326765" marR="5080" lvl="6" indent="-571500" algn="just">
                  <a:lnSpc>
                    <a:spcPct val="130000"/>
                  </a:lnSpc>
                  <a:buFont typeface="Wingdings" panose="05000000000000000000" pitchFamily="2" charset="2"/>
                  <a:buChar char="§"/>
                </a:pPr>
                <a:r>
                  <a:rPr lang="en-US" sz="3200" spc="-5" dirty="0"/>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dirty="0">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dirty="0" err="1"/>
                  <a:t>Bước</a:t>
                </a:r>
                <a:r>
                  <a:rPr lang="en-US" sz="3200" spc="-5" dirty="0"/>
                  <a:t> 4: Quay </a:t>
                </a:r>
                <a:r>
                  <a:rPr lang="en-US" sz="3200" spc="-5" dirty="0" err="1"/>
                  <a:t>lại</a:t>
                </a:r>
                <a:r>
                  <a:rPr lang="en-US" sz="3200" spc="-5" dirty="0"/>
                  <a:t> </a:t>
                </a:r>
                <a:r>
                  <a:rPr lang="en-US" sz="3200" spc="-5" dirty="0" err="1"/>
                  <a:t>bước</a:t>
                </a:r>
                <a:r>
                  <a:rPr lang="en-US" sz="3200" spc="-5" dirty="0"/>
                  <a:t> 2</a:t>
                </a:r>
                <a:endParaRPr lang="vi-VN" sz="32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57564" y="1971787"/>
                <a:ext cx="16916400" cy="8038163"/>
              </a:xfrm>
              <a:prstGeom prst="rect">
                <a:avLst/>
              </a:prstGeom>
              <a:blipFill>
                <a:blip r:embed="rId3"/>
                <a:stretch>
                  <a:fillRect l="-1425" t="-315" b="-2050"/>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dirty="0" err="1"/>
              <a:t>Bước</a:t>
            </a:r>
            <a:r>
              <a:rPr lang="en-US" sz="3200" spc="-5" dirty="0"/>
              <a:t> 1: OPEN(S); g(S)=0</a:t>
            </a:r>
          </a:p>
          <a:p>
            <a:pPr marL="583565" marR="5080" indent="-571500" algn="just">
              <a:lnSpc>
                <a:spcPct val="130000"/>
              </a:lnSpc>
              <a:buFont typeface="Wingdings" panose="05000000000000000000" pitchFamily="2" charset="2"/>
              <a:buChar char="§"/>
            </a:pPr>
            <a:r>
              <a:rPr lang="en-US" sz="3200" spc="-5" dirty="0" err="1"/>
              <a:t>Bước</a:t>
            </a:r>
            <a:r>
              <a:rPr lang="en-US" sz="3200" spc="-5" dirty="0"/>
              <a:t> 2: n=S, </a:t>
            </a:r>
            <a:r>
              <a:rPr lang="en-US" sz="3200" spc="-5" dirty="0">
                <a:sym typeface="Symbol" panose="05050102010706020507" pitchFamily="18" charset="2"/>
              </a:rPr>
              <a:t>(n)</a:t>
            </a:r>
            <a:r>
              <a:rPr lang="en-US" sz="3200" spc="-5" dirty="0"/>
              <a:t>={A,B,C,D}, </a:t>
            </a:r>
            <a:r>
              <a:rPr lang="en-US" sz="3200" spc="-5" dirty="0">
                <a:sym typeface="Symbol" panose="05050102010706020507" pitchFamily="18" charset="2"/>
              </a:rPr>
              <a:t>CLOSE={S}</a:t>
            </a:r>
            <a:endParaRPr lang="en-US" sz="3200" spc="-5" dirty="0"/>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g(A</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A)</a:t>
            </a:r>
            <a:r>
              <a:rPr lang="en-US" sz="3200" spc="-5" dirty="0">
                <a:highlight>
                  <a:srgbClr val="FFFF00"/>
                </a:highlight>
                <a:sym typeface="Symbol" panose="05050102010706020507" pitchFamily="18" charset="2"/>
              </a:rPr>
              <a:t>//g(S)+g(A)</a:t>
            </a:r>
            <a:r>
              <a:rPr lang="en-US" sz="3200" spc="-5" dirty="0">
                <a:sym typeface="Symbol" panose="05050102010706020507" pitchFamily="18" charset="2"/>
              </a:rPr>
              <a:t> </a:t>
            </a:r>
          </a:p>
          <a:p>
            <a:pPr marL="926465" marR="5080" lvl="2" algn="just">
              <a:lnSpc>
                <a:spcPct val="130000"/>
              </a:lnSpc>
            </a:pPr>
            <a:r>
              <a:rPr lang="en-US" sz="3200" spc="-5" dirty="0">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g(B</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g(C</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g(D</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dirty="0"/>
              <a:t>OPEN={C,D,B,A}</a:t>
            </a:r>
            <a:endParaRPr lang="en-US" sz="2800" spc="-5" dirty="0">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n=C, (n)={G,H}, CLOSE</a:t>
            </a:r>
            <a:r>
              <a:rPr lang="en-US" sz="3600" spc="-5" dirty="0"/>
              <a:t>={S,C}</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g(G</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G) </a:t>
            </a:r>
          </a:p>
          <a:p>
            <a:pPr marL="926465" marR="5080" lvl="2" algn="just">
              <a:lnSpc>
                <a:spcPct val="130000"/>
              </a:lnSpc>
            </a:pPr>
            <a:r>
              <a:rPr lang="en-US" sz="3600" spc="-5" dirty="0">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g(H</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H) </a:t>
            </a:r>
          </a:p>
          <a:p>
            <a:pPr marL="926465" marR="5080" lvl="2" algn="just">
              <a:lnSpc>
                <a:spcPct val="130000"/>
              </a:lnSpc>
            </a:pPr>
            <a:r>
              <a:rPr lang="en-US" sz="3600" spc="-5" dirty="0">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dirty="0"/>
              <a:t>OPEN={D,G,</a:t>
            </a:r>
            <a:r>
              <a:rPr lang="en-US" sz="3600" spc="-5"/>
              <a:t>B,H,</a:t>
            </a:r>
            <a:r>
              <a:rPr lang="en-US" sz="3600" spc="-5" dirty="0"/>
              <a:t>A}</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dirty="0">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525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OPEN = start; CLOSE = </a:t>
            </a:r>
            <a:r>
              <a:rPr lang="en-US" sz="3600" spc="-5" dirty="0">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if (OPEN  ): </a:t>
            </a:r>
            <a:r>
              <a:rPr lang="en-US" sz="3200" spc="-5" dirty="0" err="1">
                <a:sym typeface="Symbol" panose="05050102010706020507" pitchFamily="18" charset="2"/>
              </a:rPr>
              <a:t>Thất</a:t>
            </a:r>
            <a:r>
              <a:rPr lang="en-US" sz="3200" spc="-5" dirty="0">
                <a:sym typeface="Symbol" panose="05050102010706020507" pitchFamily="18" charset="2"/>
              </a:rPr>
              <a:t> </a:t>
            </a:r>
            <a:r>
              <a:rPr lang="en-US" sz="3200" spc="-5" dirty="0" err="1">
                <a:sym typeface="Symbol" panose="05050102010706020507" pitchFamily="18" charset="2"/>
              </a:rPr>
              <a:t>bại</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n = REMOVE(OPEN) </a:t>
            </a:r>
            <a:r>
              <a:rPr lang="en-US" sz="2400" i="1" spc="-5" dirty="0">
                <a:sym typeface="Symbol" panose="05050102010706020507" pitchFamily="18" charset="2"/>
              </a:rPr>
              <a:t>//</a:t>
            </a:r>
            <a:r>
              <a:rPr lang="en-US" sz="2400" i="1" spc="-5" dirty="0" err="1">
                <a:sym typeface="Symbol" panose="05050102010706020507" pitchFamily="18" charset="2"/>
              </a:rPr>
              <a:t>phần</a:t>
            </a:r>
            <a:r>
              <a:rPr lang="en-US" sz="2400" i="1" spc="-5" dirty="0">
                <a:sym typeface="Symbol" panose="05050102010706020507" pitchFamily="18" charset="2"/>
              </a:rPr>
              <a:t> </a:t>
            </a:r>
            <a:r>
              <a:rPr lang="en-US" sz="2400" i="1" spc="-5" dirty="0" err="1">
                <a:sym typeface="Symbol" panose="05050102010706020507" pitchFamily="18" charset="2"/>
              </a:rPr>
              <a:t>tử</a:t>
            </a:r>
            <a:r>
              <a:rPr lang="en-US" sz="2400" i="1" spc="-5" dirty="0">
                <a:sym typeface="Symbol" panose="05050102010706020507" pitchFamily="18" charset="2"/>
              </a:rPr>
              <a:t> </a:t>
            </a:r>
            <a:r>
              <a:rPr lang="en-US" sz="2400" i="1" spc="-5" dirty="0" err="1">
                <a:sym typeface="Symbol" panose="05050102010706020507" pitchFamily="18" charset="2"/>
              </a:rPr>
              <a:t>đầu</a:t>
            </a:r>
            <a:r>
              <a:rPr lang="en-US" sz="2400" i="1" spc="-5" dirty="0">
                <a:sym typeface="Symbol" panose="05050102010706020507" pitchFamily="18" charset="2"/>
              </a:rPr>
              <a:t> ds OPEN (f(n) == min)</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if ( n  goal): </a:t>
            </a:r>
            <a:r>
              <a:rPr lang="en-US" sz="3200" spc="-5" dirty="0" err="1">
                <a:sym typeface="Symbol" panose="05050102010706020507" pitchFamily="18" charset="2"/>
              </a:rPr>
              <a:t>Tìm</a:t>
            </a:r>
            <a:r>
              <a:rPr lang="en-US" sz="3200" spc="-5" dirty="0">
                <a:sym typeface="Symbol" panose="05050102010706020507" pitchFamily="18" charset="2"/>
              </a:rPr>
              <a:t> </a:t>
            </a:r>
            <a:r>
              <a:rPr lang="en-US" sz="3200" spc="-5" dirty="0" err="1">
                <a:sym typeface="Symbol" panose="05050102010706020507" pitchFamily="18" charset="2"/>
              </a:rPr>
              <a:t>thấy</a:t>
            </a:r>
            <a:r>
              <a:rPr lang="en-US" sz="3200" spc="-5" dirty="0">
                <a:sym typeface="Symbol" panose="05050102010706020507" pitchFamily="18" charset="2"/>
              </a:rPr>
              <a:t> </a:t>
            </a:r>
            <a:r>
              <a:rPr lang="en-US" sz="3200" spc="-5" dirty="0" err="1">
                <a:sym typeface="Symbol" panose="05050102010706020507" pitchFamily="18" charset="2"/>
              </a:rPr>
              <a:t>đường</a:t>
            </a:r>
            <a:r>
              <a:rPr lang="en-US" sz="3200" spc="-5" dirty="0">
                <a:sym typeface="Symbol" panose="05050102010706020507" pitchFamily="18" charset="2"/>
              </a:rPr>
              <a:t> </a:t>
            </a:r>
            <a:r>
              <a:rPr lang="en-US" sz="3200" spc="-5" dirty="0" err="1">
                <a:sym typeface="Symbol" panose="05050102010706020507" pitchFamily="18" charset="2"/>
              </a:rPr>
              <a:t>đi</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err="1">
                <a:sym typeface="Symbol" panose="05050102010706020507" pitchFamily="18" charset="2"/>
              </a:rPr>
              <a:t>Ngược</a:t>
            </a:r>
            <a:r>
              <a:rPr lang="en-US" sz="3200" spc="-5" dirty="0">
                <a:sym typeface="Symbol" panose="05050102010706020507" pitchFamily="18" charset="2"/>
              </a:rPr>
              <a:t> </a:t>
            </a:r>
            <a:r>
              <a:rPr lang="en-US" sz="3200" spc="-5" dirty="0" err="1">
                <a:sym typeface="Symbol" panose="05050102010706020507" pitchFamily="18" charset="2"/>
              </a:rPr>
              <a:t>lại</a:t>
            </a:r>
            <a:r>
              <a:rPr lang="en-US" sz="3200" spc="-5" dirty="0">
                <a:sym typeface="Symbol" panose="05050102010706020507" pitchFamily="18" charset="2"/>
              </a:rPr>
              <a:t>:</a:t>
            </a:r>
          </a:p>
          <a:p>
            <a:pPr marL="2412365" marR="5080" lvl="4" indent="-571500" algn="just">
              <a:lnSpc>
                <a:spcPct val="130000"/>
              </a:lnSpc>
              <a:buFont typeface="Wingdings" panose="05000000000000000000" pitchFamily="2" charset="2"/>
              <a:buChar char="§"/>
            </a:pPr>
            <a:r>
              <a:rPr lang="en-US" sz="3200" spc="-5" dirty="0" err="1">
                <a:sym typeface="Symbol" panose="05050102010706020507" pitchFamily="18" charset="2"/>
              </a:rPr>
              <a:t>Đưa</a:t>
            </a:r>
            <a:r>
              <a:rPr lang="en-US" sz="3200" spc="-5" dirty="0">
                <a:sym typeface="Symbol" panose="05050102010706020507" pitchFamily="18" charset="2"/>
              </a:rPr>
              <a:t> {n} </a:t>
            </a:r>
            <a:r>
              <a:rPr lang="en-US" sz="3200" spc="-5" dirty="0" err="1">
                <a:sym typeface="Symbol" panose="05050102010706020507" pitchFamily="18" charset="2"/>
              </a:rPr>
              <a:t>vào</a:t>
            </a:r>
            <a:r>
              <a:rPr lang="en-US" sz="3200" spc="-5" dirty="0">
                <a:sym typeface="Symbol" panose="05050102010706020507" pitchFamily="18" charset="2"/>
              </a:rPr>
              <a:t> </a:t>
            </a:r>
            <a:r>
              <a:rPr lang="en-US" sz="3200" spc="-5" dirty="0" err="1">
                <a:sym typeface="Symbol" panose="05050102010706020507" pitchFamily="18" charset="2"/>
              </a:rPr>
              <a:t>danh</a:t>
            </a:r>
            <a:r>
              <a:rPr lang="en-US" sz="3200" spc="-5" dirty="0">
                <a:sym typeface="Symbol" panose="05050102010706020507" pitchFamily="18" charset="2"/>
              </a:rPr>
              <a:t> </a:t>
            </a:r>
            <a:r>
              <a:rPr lang="en-US" sz="3200" spc="-5" dirty="0" err="1">
                <a:sym typeface="Symbol" panose="05050102010706020507" pitchFamily="18" charset="2"/>
              </a:rPr>
              <a:t>sách</a:t>
            </a:r>
            <a:r>
              <a:rPr lang="en-US" sz="3200" spc="-5" dirty="0">
                <a:sym typeface="Symbol" panose="05050102010706020507" pitchFamily="18" charset="2"/>
              </a:rPr>
              <a:t> CLOSE</a:t>
            </a:r>
          </a:p>
          <a:p>
            <a:pPr marL="2412365" marR="5080" lvl="4" indent="-571500" algn="just">
              <a:lnSpc>
                <a:spcPct val="130000"/>
              </a:lnSpc>
              <a:buFont typeface="Wingdings" panose="05000000000000000000" pitchFamily="2" charset="2"/>
              <a:buChar char="§"/>
            </a:pPr>
            <a:r>
              <a:rPr lang="en-US" sz="3200" spc="-5" dirty="0">
                <a:sym typeface="Symbol" panose="05050102010706020507" pitchFamily="18" charset="2"/>
              </a:rPr>
              <a:t>for (</a:t>
            </a:r>
            <a:r>
              <a:rPr lang="en-US" sz="3200" spc="-5" dirty="0" err="1">
                <a:sym typeface="Symbol" panose="05050102010706020507" pitchFamily="18" charset="2"/>
              </a:rPr>
              <a:t>mỗi</a:t>
            </a:r>
            <a:r>
              <a:rPr lang="en-US" sz="3200" spc="-5" dirty="0">
                <a:sym typeface="Symbol" panose="05050102010706020507" pitchFamily="18" charset="2"/>
              </a:rPr>
              <a:t> </a:t>
            </a:r>
            <a:r>
              <a:rPr lang="en-US" sz="3200" spc="-5" dirty="0" err="1">
                <a:sym typeface="Symbol" panose="05050102010706020507" pitchFamily="18" charset="2"/>
              </a:rPr>
              <a:t>trạng</a:t>
            </a:r>
            <a:r>
              <a:rPr lang="en-US" sz="3200" spc="-5" dirty="0">
                <a:sym typeface="Symbol" panose="05050102010706020507" pitchFamily="18" charset="2"/>
              </a:rPr>
              <a:t> </a:t>
            </a:r>
            <a:r>
              <a:rPr lang="en-US" sz="3200" spc="-5" dirty="0" err="1">
                <a:sym typeface="Symbol" panose="05050102010706020507" pitchFamily="18" charset="2"/>
              </a:rPr>
              <a:t>thái</a:t>
            </a:r>
            <a:r>
              <a:rPr lang="en-US" sz="3200" spc="-5" dirty="0">
                <a:sym typeface="Symbol" panose="05050102010706020507" pitchFamily="18" charset="2"/>
              </a:rPr>
              <a:t> m </a:t>
            </a:r>
            <a:r>
              <a:rPr lang="en-US" sz="3200" spc="-5" dirty="0" err="1">
                <a:sym typeface="Symbol" panose="05050102010706020507" pitchFamily="18" charset="2"/>
              </a:rPr>
              <a:t>là</a:t>
            </a:r>
            <a:r>
              <a:rPr lang="en-US" sz="3200" spc="-5" dirty="0">
                <a:sym typeface="Symbol" panose="05050102010706020507" pitchFamily="18" charset="2"/>
              </a:rPr>
              <a:t> con </a:t>
            </a:r>
            <a:r>
              <a:rPr lang="en-US" sz="3200" spc="-5" dirty="0" err="1">
                <a:sym typeface="Symbol" panose="05050102010706020507" pitchFamily="18" charset="2"/>
              </a:rPr>
              <a:t>của</a:t>
            </a:r>
            <a:r>
              <a:rPr lang="en-US" sz="3200" spc="-5" dirty="0">
                <a:sym typeface="Symbol" panose="05050102010706020507" pitchFamily="18" charset="2"/>
              </a:rPr>
              <a:t> {n}:</a:t>
            </a:r>
          </a:p>
          <a:p>
            <a:pPr marL="3326765" marR="5080" lvl="6" indent="-571500" algn="just">
              <a:lnSpc>
                <a:spcPct val="130000"/>
              </a:lnSpc>
              <a:buFont typeface="Wingdings" panose="05000000000000000000" pitchFamily="2" charset="2"/>
              <a:buChar char="§"/>
            </a:pPr>
            <a:r>
              <a:rPr lang="en-US" sz="3200" spc="-5" dirty="0" err="1">
                <a:sym typeface="Symbol" panose="05050102010706020507" pitchFamily="18" charset="2"/>
              </a:rPr>
              <a:t>Tính</a:t>
            </a:r>
            <a:r>
              <a:rPr lang="en-US" sz="3200" spc="-5" dirty="0">
                <a:sym typeface="Symbol" panose="05050102010706020507" pitchFamily="18" charset="2"/>
              </a:rPr>
              <a:t> g(m) = g(n) + cost(</a:t>
            </a:r>
            <a:r>
              <a:rPr lang="en-US" sz="3200" spc="-5" dirty="0" err="1">
                <a:sym typeface="Symbol" panose="05050102010706020507" pitchFamily="18" charset="2"/>
              </a:rPr>
              <a:t>n,m</a:t>
            </a:r>
            <a:r>
              <a:rPr lang="en-US" sz="3200" spc="-5" dirty="0">
                <a:sym typeface="Symbol" panose="05050102010706020507" pitchFamily="18" charset="2"/>
              </a:rPr>
              <a:t>)</a:t>
            </a:r>
          </a:p>
          <a:p>
            <a:pPr marL="3326765" marR="5080" lvl="6" indent="-571500" algn="just">
              <a:lnSpc>
                <a:spcPct val="130000"/>
              </a:lnSpc>
              <a:buFont typeface="Wingdings" panose="05000000000000000000" pitchFamily="2" charset="2"/>
              <a:buChar char="§"/>
            </a:pPr>
            <a:r>
              <a:rPr lang="en-US" sz="3200" spc="-5" dirty="0" err="1">
                <a:sym typeface="Symbol" panose="05050102010706020507" pitchFamily="18" charset="2"/>
              </a:rPr>
              <a:t>Tính</a:t>
            </a:r>
            <a:r>
              <a:rPr lang="en-US" sz="3200" spc="-5" dirty="0">
                <a:sym typeface="Symbol" panose="05050102010706020507" pitchFamily="18" charset="2"/>
              </a:rPr>
              <a:t> f(m) = g(m) + h(m)</a:t>
            </a:r>
          </a:p>
          <a:p>
            <a:pPr marL="2412365" marR="5080" lvl="4" indent="-571500" algn="just">
              <a:lnSpc>
                <a:spcPct val="130000"/>
              </a:lnSpc>
              <a:buFont typeface="Wingdings" panose="05000000000000000000" pitchFamily="2" charset="2"/>
              <a:buChar char="§"/>
            </a:pPr>
            <a:r>
              <a:rPr lang="en-US" sz="3200" spc="-5" dirty="0">
                <a:sym typeface="Symbol" panose="05050102010706020507" pitchFamily="18" charset="2"/>
              </a:rPr>
              <a:t>if (! t  OPEN  m ): </a:t>
            </a:r>
            <a:r>
              <a:rPr lang="en-US" sz="3200" i="1" spc="-5" dirty="0">
                <a:highlight>
                  <a:srgbClr val="00FF00"/>
                </a:highlight>
              </a:rPr>
              <a:t>(</a:t>
            </a:r>
            <a:r>
              <a:rPr lang="en-US" sz="3200" i="1" spc="-5" dirty="0" err="1">
                <a:highlight>
                  <a:srgbClr val="00FF00"/>
                </a:highlight>
              </a:rPr>
              <a:t>cond</a:t>
            </a:r>
            <a:r>
              <a:rPr lang="en-US" sz="3200" i="1" spc="-5" dirty="0">
                <a:highlight>
                  <a:srgbClr val="00FF00"/>
                </a:highlight>
              </a:rPr>
              <a:t> 1)</a:t>
            </a:r>
            <a:endParaRPr lang="en-US" sz="3200" spc="-5" dirty="0">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dirty="0">
                <a:sym typeface="Symbol" panose="05050102010706020507" pitchFamily="18" charset="2"/>
              </a:rPr>
              <a:t>elseif (! t  CLOSE  m ): </a:t>
            </a:r>
            <a:r>
              <a:rPr lang="en-US" sz="3200" i="1" spc="-5" dirty="0">
                <a:highlight>
                  <a:srgbClr val="FFFF00"/>
                </a:highlight>
              </a:rPr>
              <a:t>(</a:t>
            </a:r>
            <a:r>
              <a:rPr lang="en-US" sz="3200" i="1" spc="-5" dirty="0" err="1">
                <a:highlight>
                  <a:srgbClr val="FFFF00"/>
                </a:highlight>
              </a:rPr>
              <a:t>cond</a:t>
            </a:r>
            <a:r>
              <a:rPr lang="en-US" sz="3200" i="1" spc="-5" dirty="0">
                <a:highlight>
                  <a:srgbClr val="FFFF00"/>
                </a:highlight>
              </a:rPr>
              <a:t> 2)</a:t>
            </a:r>
          </a:p>
          <a:p>
            <a:pPr marL="2412365" marR="5080" lvl="4" indent="-571500" algn="just">
              <a:lnSpc>
                <a:spcPct val="130000"/>
              </a:lnSpc>
              <a:buFont typeface="Wingdings" panose="05000000000000000000" pitchFamily="2" charset="2"/>
              <a:buChar char="§"/>
            </a:pPr>
            <a:r>
              <a:rPr lang="en-US" sz="3200" i="1" spc="-5" dirty="0"/>
              <a:t>else INSERT(</a:t>
            </a:r>
            <a:r>
              <a:rPr lang="en-US" sz="3200" i="1" spc="-5" dirty="0" err="1"/>
              <a:t>n,OPEN</a:t>
            </a:r>
            <a:r>
              <a:rPr lang="en-US" sz="3200" i="1" spc="-5" dirty="0"/>
              <a:t>) + </a:t>
            </a:r>
            <a:r>
              <a:rPr lang="en-US" sz="3200" spc="-5" dirty="0" err="1"/>
              <a:t>Sắp</a:t>
            </a:r>
            <a:r>
              <a:rPr lang="en-US" sz="3200" spc="-5" dirty="0"/>
              <a:t> </a:t>
            </a:r>
            <a:r>
              <a:rPr lang="en-US" sz="3200" spc="-5" dirty="0" err="1"/>
              <a:t>xếp</a:t>
            </a:r>
            <a:r>
              <a:rPr lang="en-US" sz="3200" spc="-5" dirty="0"/>
              <a:t> </a:t>
            </a:r>
            <a:r>
              <a:rPr lang="en-US" sz="3200" spc="-5" dirty="0" err="1"/>
              <a:t>lại</a:t>
            </a:r>
            <a:r>
              <a:rPr lang="en-US" sz="3200" spc="-5" dirty="0"/>
              <a:t> OPEN</a:t>
            </a:r>
            <a:r>
              <a:rPr lang="en-US" sz="3200" i="1" spc="-5" dirty="0">
                <a:highlight>
                  <a:srgbClr val="FF0000"/>
                </a:highlight>
              </a:rPr>
              <a:t>//m</a:t>
            </a:r>
            <a:r>
              <a:rPr lang="en-US" sz="3200" i="1" spc="-5" dirty="0">
                <a:highlight>
                  <a:srgbClr val="FF0000"/>
                </a:highlight>
                <a:sym typeface="Symbol" panose="05050102010706020507" pitchFamily="18" charset="2"/>
              </a:rPr>
              <a:t>{OPEN,CLOSE}</a:t>
            </a:r>
            <a:endParaRPr lang="en-US" sz="3200" i="1" spc="-5" dirty="0">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357702"/>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dirty="0">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dirty="0"/>
              <a:t>if (f(m)</a:t>
            </a:r>
            <a:r>
              <a:rPr lang="en-US" sz="3200" spc="-5" baseline="-25000" dirty="0"/>
              <a:t>_new</a:t>
            </a:r>
            <a:r>
              <a:rPr lang="en-US" sz="3200" spc="-5" dirty="0"/>
              <a:t> &lt; f(t)</a:t>
            </a:r>
            <a:r>
              <a:rPr lang="en-US" sz="3200" spc="-5" baseline="-25000" dirty="0"/>
              <a:t>_old</a:t>
            </a:r>
            <a:r>
              <a:rPr lang="en-US" sz="3200" spc="-5" dirty="0"/>
              <a:t>):</a:t>
            </a:r>
          </a:p>
          <a:p>
            <a:pPr marL="4241165" marR="5080" lvl="8" indent="-571500" algn="just">
              <a:lnSpc>
                <a:spcPct val="130000"/>
              </a:lnSpc>
              <a:buFont typeface="Wingdings" panose="05000000000000000000" pitchFamily="2" charset="2"/>
              <a:buChar char="§"/>
            </a:pPr>
            <a:r>
              <a:rPr lang="en-US" sz="3200" spc="-5" dirty="0"/>
              <a:t>g(t)</a:t>
            </a:r>
            <a:r>
              <a:rPr lang="en-US" sz="3200" spc="-5" baseline="-25000" dirty="0"/>
              <a:t>_old</a:t>
            </a:r>
            <a:r>
              <a:rPr lang="en-US" sz="3200" spc="-5" dirty="0"/>
              <a:t> = g(m)</a:t>
            </a:r>
            <a:r>
              <a:rPr lang="en-US" sz="3200" spc="-5" baseline="-25000" dirty="0"/>
              <a:t>_new</a:t>
            </a:r>
            <a:endParaRPr lang="en-US" sz="3200" spc="-5" dirty="0"/>
          </a:p>
          <a:p>
            <a:pPr marL="4241165" marR="5080" lvl="8" indent="-571500" algn="just">
              <a:lnSpc>
                <a:spcPct val="130000"/>
              </a:lnSpc>
              <a:buFont typeface="Wingdings" panose="05000000000000000000" pitchFamily="2" charset="2"/>
              <a:buChar char="§"/>
            </a:pPr>
            <a:r>
              <a:rPr lang="en-US" sz="3200" spc="-5" dirty="0"/>
              <a:t>f(t)</a:t>
            </a:r>
            <a:r>
              <a:rPr lang="en-US" sz="3200" spc="-5" baseline="-25000" dirty="0"/>
              <a:t>_old</a:t>
            </a:r>
            <a:r>
              <a:rPr lang="en-US" sz="3200" spc="-5" dirty="0"/>
              <a:t> = f(m)</a:t>
            </a:r>
            <a:r>
              <a:rPr lang="en-US" sz="3200" spc="-5" baseline="-25000" dirty="0"/>
              <a:t>_new</a:t>
            </a:r>
          </a:p>
          <a:p>
            <a:pPr marL="4241165" marR="5080" lvl="8" indent="-571500" algn="just">
              <a:lnSpc>
                <a:spcPct val="130000"/>
              </a:lnSpc>
              <a:buFont typeface="Wingdings" panose="05000000000000000000" pitchFamily="2" charset="2"/>
              <a:buChar char="§"/>
            </a:pPr>
            <a:r>
              <a:rPr lang="en-US" sz="3200" spc="-5" dirty="0"/>
              <a:t>FATHER(t) = n</a:t>
            </a:r>
          </a:p>
          <a:p>
            <a:pPr marL="2412365" marR="5080" lvl="4" indent="-571500" algn="just">
              <a:lnSpc>
                <a:spcPct val="130000"/>
              </a:lnSpc>
              <a:buFont typeface="Wingdings" panose="05000000000000000000" pitchFamily="2" charset="2"/>
              <a:buChar char="§"/>
            </a:pPr>
            <a:r>
              <a:rPr lang="en-US" sz="3200" spc="-5" dirty="0">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dirty="0"/>
              <a:t>if (f(m)</a:t>
            </a:r>
            <a:r>
              <a:rPr lang="en-US" sz="3200" spc="-5" baseline="-25000" dirty="0"/>
              <a:t>_new</a:t>
            </a:r>
            <a:r>
              <a:rPr lang="en-US" sz="3200" spc="-5" dirty="0"/>
              <a:t> &lt; f(t)</a:t>
            </a:r>
            <a:r>
              <a:rPr lang="en-US" sz="3200" spc="-5" baseline="-25000" dirty="0"/>
              <a:t>_old</a:t>
            </a:r>
            <a:r>
              <a:rPr lang="en-US" sz="3200" spc="-5" dirty="0"/>
              <a:t>):</a:t>
            </a:r>
          </a:p>
          <a:p>
            <a:pPr marL="4241165" marR="5080" lvl="8" indent="-571500" algn="just">
              <a:lnSpc>
                <a:spcPct val="130000"/>
              </a:lnSpc>
              <a:buFont typeface="Wingdings" panose="05000000000000000000" pitchFamily="2" charset="2"/>
              <a:buChar char="§"/>
            </a:pPr>
            <a:r>
              <a:rPr lang="en-US" sz="3200" spc="-5" dirty="0"/>
              <a:t>g(t)</a:t>
            </a:r>
            <a:r>
              <a:rPr lang="en-US" sz="3200" spc="-5" baseline="-25000" dirty="0"/>
              <a:t>_old</a:t>
            </a:r>
            <a:r>
              <a:rPr lang="en-US" sz="3200" spc="-5" dirty="0"/>
              <a:t> = g(m)</a:t>
            </a:r>
            <a:r>
              <a:rPr lang="en-US" sz="3200" spc="-5" baseline="-25000" dirty="0"/>
              <a:t>_new</a:t>
            </a:r>
            <a:endParaRPr lang="en-US" sz="3200" spc="-5" dirty="0"/>
          </a:p>
          <a:p>
            <a:pPr marL="4241165" marR="5080" lvl="8" indent="-571500" algn="just">
              <a:lnSpc>
                <a:spcPct val="130000"/>
              </a:lnSpc>
              <a:buFont typeface="Wingdings" panose="05000000000000000000" pitchFamily="2" charset="2"/>
              <a:buChar char="§"/>
            </a:pPr>
            <a:r>
              <a:rPr lang="en-US" sz="3200" spc="-5" dirty="0"/>
              <a:t>f(t)</a:t>
            </a:r>
            <a:r>
              <a:rPr lang="en-US" sz="3200" spc="-5" baseline="-25000" dirty="0"/>
              <a:t>_old</a:t>
            </a:r>
            <a:r>
              <a:rPr lang="en-US" sz="3200" spc="-5" dirty="0"/>
              <a:t> = f(m)</a:t>
            </a:r>
            <a:r>
              <a:rPr lang="en-US" sz="3200" spc="-5" baseline="-25000" dirty="0"/>
              <a:t>_new</a:t>
            </a:r>
            <a:endParaRPr lang="en-US" sz="3200" spc="-5" dirty="0"/>
          </a:p>
          <a:p>
            <a:pPr marL="4241165" marR="5080" lvl="8" indent="-571500" algn="just">
              <a:lnSpc>
                <a:spcPct val="130000"/>
              </a:lnSpc>
              <a:buFont typeface="Wingdings" panose="05000000000000000000" pitchFamily="2" charset="2"/>
              <a:buChar char="§"/>
            </a:pPr>
            <a:r>
              <a:rPr lang="en-US" sz="3200" spc="-5" dirty="0"/>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B2A471DC-A73B-37EA-F0A2-8A73F1D0D65F}"/>
              </a:ext>
            </a:extLst>
          </p:cNvPr>
          <p:cNvPicPr>
            <a:picLocks noChangeAspect="1"/>
          </p:cNvPicPr>
          <p:nvPr/>
        </p:nvPicPr>
        <p:blipFill>
          <a:blip r:embed="rId3"/>
          <a:stretch>
            <a:fillRect/>
          </a:stretch>
        </p:blipFill>
        <p:spPr>
          <a:xfrm>
            <a:off x="7503253" y="4572293"/>
            <a:ext cx="4846077" cy="2492666"/>
          </a:xfrm>
          <a:prstGeom prst="rect">
            <a:avLst/>
          </a:prstGeom>
        </p:spPr>
      </p:pic>
      <p:pic>
        <p:nvPicPr>
          <p:cNvPr id="11" name="Picture 10">
            <a:extLst>
              <a:ext uri="{FF2B5EF4-FFF2-40B4-BE49-F238E27FC236}">
                <a16:creationId xmlns:a16="http://schemas.microsoft.com/office/drawing/2014/main" id="{B0F105CA-B96F-4421-309B-182B2CDB75E2}"/>
              </a:ext>
            </a:extLst>
          </p:cNvPr>
          <p:cNvPicPr>
            <a:picLocks noChangeAspect="1"/>
          </p:cNvPicPr>
          <p:nvPr/>
        </p:nvPicPr>
        <p:blipFill>
          <a:blip r:embed="rId4"/>
          <a:stretch>
            <a:fillRect/>
          </a:stretch>
        </p:blipFill>
        <p:spPr>
          <a:xfrm>
            <a:off x="6731761" y="1103351"/>
            <a:ext cx="5419692" cy="3468942"/>
          </a:xfrm>
          <a:prstGeom prst="rect">
            <a:avLst/>
          </a:prstGeom>
        </p:spPr>
      </p:pic>
      <p:pic>
        <p:nvPicPr>
          <p:cNvPr id="12" name="Picture 11">
            <a:extLst>
              <a:ext uri="{FF2B5EF4-FFF2-40B4-BE49-F238E27FC236}">
                <a16:creationId xmlns:a16="http://schemas.microsoft.com/office/drawing/2014/main" id="{33D6FD60-B660-C132-4BE4-D0BC120A7B30}"/>
              </a:ext>
            </a:extLst>
          </p:cNvPr>
          <p:cNvPicPr>
            <a:picLocks noChangeAspect="1"/>
          </p:cNvPicPr>
          <p:nvPr/>
        </p:nvPicPr>
        <p:blipFill>
          <a:blip r:embed="rId5"/>
          <a:stretch>
            <a:fillRect/>
          </a:stretch>
        </p:blipFill>
        <p:spPr>
          <a:xfrm>
            <a:off x="513556" y="2138380"/>
            <a:ext cx="5419692" cy="4278704"/>
          </a:xfrm>
          <a:prstGeom prst="rect">
            <a:avLst/>
          </a:prstGeom>
        </p:spPr>
      </p:pic>
      <p:pic>
        <p:nvPicPr>
          <p:cNvPr id="13" name="Picture 12">
            <a:extLst>
              <a:ext uri="{FF2B5EF4-FFF2-40B4-BE49-F238E27FC236}">
                <a16:creationId xmlns:a16="http://schemas.microsoft.com/office/drawing/2014/main" id="{4723519D-96D0-31B7-01AE-CFA885F03086}"/>
              </a:ext>
            </a:extLst>
          </p:cNvPr>
          <p:cNvPicPr>
            <a:picLocks noChangeAspect="1"/>
          </p:cNvPicPr>
          <p:nvPr/>
        </p:nvPicPr>
        <p:blipFill>
          <a:blip r:embed="rId6"/>
          <a:stretch>
            <a:fillRect/>
          </a:stretch>
        </p:blipFill>
        <p:spPr>
          <a:xfrm>
            <a:off x="6812707" y="7094472"/>
            <a:ext cx="5257800" cy="2583047"/>
          </a:xfrm>
          <a:prstGeom prst="rect">
            <a:avLst/>
          </a:prstGeom>
        </p:spPr>
      </p:pic>
      <p:pic>
        <p:nvPicPr>
          <p:cNvPr id="14" name="Picture 13">
            <a:extLst>
              <a:ext uri="{FF2B5EF4-FFF2-40B4-BE49-F238E27FC236}">
                <a16:creationId xmlns:a16="http://schemas.microsoft.com/office/drawing/2014/main" id="{ABB2695E-BE12-B3B4-EE46-4966DA9E2361}"/>
              </a:ext>
            </a:extLst>
          </p:cNvPr>
          <p:cNvPicPr>
            <a:picLocks noChangeAspect="1"/>
          </p:cNvPicPr>
          <p:nvPr/>
        </p:nvPicPr>
        <p:blipFill>
          <a:blip r:embed="rId7"/>
          <a:stretch>
            <a:fillRect/>
          </a:stretch>
        </p:blipFill>
        <p:spPr>
          <a:xfrm>
            <a:off x="12154021" y="1103351"/>
            <a:ext cx="6400800" cy="4594800"/>
          </a:xfrm>
          <a:prstGeom prst="rect">
            <a:avLst/>
          </a:prstGeom>
        </p:spPr>
      </p:pic>
    </p:spTree>
    <p:extLst>
      <p:ext uri="{BB962C8B-B14F-4D97-AF65-F5344CB8AC3E}">
        <p14:creationId xmlns:p14="http://schemas.microsoft.com/office/powerpoint/2010/main" val="3717752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{C,D,E,F}OPEN </a:t>
            </a:r>
            <a:r>
              <a:rPr lang="en-US" sz="3200" spc="-5" dirty="0" err="1">
                <a:sym typeface="Symbol" panose="05050102010706020507" pitchFamily="18" charset="2"/>
              </a:rPr>
              <a:t>và</a:t>
            </a:r>
            <a:r>
              <a:rPr lang="en-US" sz="3200" spc="-5" dirty="0">
                <a:sym typeface="Symbol" panose="05050102010706020507" pitchFamily="18" charset="2"/>
              </a:rPr>
              <a:t> {C,D,E,F}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{F(33), E(40), D(49), C(53)}</a:t>
            </a:r>
            <a:endParaRPr lang="vi-VN" sz="32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cs typeface="Source Sans Pro Light"/>
                  </a:rPr>
                  <a:t>1. </a:t>
                </a:r>
                <a:r>
                  <a:rPr lang="en-US" sz="4400" spc="-5" dirty="0" err="1">
                    <a:cs typeface="Source Sans Pro Light"/>
                  </a:rPr>
                  <a:t>Đặt</a:t>
                </a:r>
                <a:r>
                  <a:rPr lang="en-US" sz="4400" spc="-5" dirty="0">
                    <a:cs typeface="Source Sans Pro Light"/>
                  </a:rPr>
                  <a:t> OPEN </a:t>
                </a:r>
                <a:r>
                  <a:rPr lang="en-US" sz="4400" spc="-5" dirty="0" err="1">
                    <a:cs typeface="Source Sans Pro Light"/>
                  </a:rPr>
                  <a:t>chứa</a:t>
                </a:r>
                <a:r>
                  <a:rPr lang="en-US" sz="4400" spc="-5" dirty="0">
                    <a:cs typeface="Source Sans Pro Light"/>
                  </a:rPr>
                  <a:t> </a:t>
                </a:r>
                <a:r>
                  <a:rPr lang="en-US" sz="4400" spc="-5" dirty="0" err="1">
                    <a:cs typeface="Source Sans Pro Light"/>
                  </a:rPr>
                  <a:t>trạng</a:t>
                </a:r>
                <a:r>
                  <a:rPr lang="en-US" sz="4400" spc="-5" dirty="0">
                    <a:cs typeface="Source Sans Pro Light"/>
                  </a:rPr>
                  <a:t> </a:t>
                </a:r>
                <a:r>
                  <a:rPr lang="en-US" sz="4400" spc="-5" dirty="0" err="1">
                    <a:cs typeface="Source Sans Pro Light"/>
                  </a:rPr>
                  <a:t>thái</a:t>
                </a:r>
                <a:r>
                  <a:rPr lang="en-US" sz="4400" spc="-5" dirty="0">
                    <a:cs typeface="Source Sans Pro Light"/>
                  </a:rPr>
                  <a:t> </a:t>
                </a:r>
                <a:r>
                  <a:rPr lang="en-US" sz="4400" spc="-5" dirty="0" err="1">
                    <a:cs typeface="Source Sans Pro Light"/>
                  </a:rPr>
                  <a:t>đầu</a:t>
                </a:r>
                <a:endParaRPr lang="en-US" sz="4400" spc="-5" dirty="0">
                  <a:cs typeface="Source Sans Pro Light"/>
                </a:endParaRPr>
              </a:p>
              <a:p>
                <a:pPr marL="583565" marR="5080" indent="-571500" algn="just">
                  <a:lnSpc>
                    <a:spcPct val="130000"/>
                  </a:lnSpc>
                  <a:buFont typeface="Wingdings" panose="05000000000000000000" pitchFamily="2" charset="2"/>
                  <a:buChar char="§"/>
                </a:pPr>
                <a:r>
                  <a:rPr lang="en-US" sz="4400" spc="-5" dirty="0"/>
                  <a:t>2. </a:t>
                </a:r>
                <a:r>
                  <a:rPr lang="en-US" sz="4400" spc="-5" dirty="0" err="1"/>
                  <a:t>Lặp</a:t>
                </a:r>
                <a:r>
                  <a:rPr lang="en-US" sz="4400" spc="-5" dirty="0"/>
                  <a:t> </a:t>
                </a:r>
                <a:r>
                  <a:rPr lang="en-US" sz="4400" spc="-5" dirty="0" err="1"/>
                  <a:t>cho</a:t>
                </a:r>
                <a:r>
                  <a:rPr lang="en-US" sz="4400" spc="-5" dirty="0"/>
                  <a:t> </a:t>
                </a:r>
                <a:r>
                  <a:rPr lang="en-US" sz="4400" spc="-5" dirty="0" err="1"/>
                  <a:t>đến</a:t>
                </a:r>
                <a:r>
                  <a:rPr lang="en-US" sz="4400" spc="-5" dirty="0"/>
                  <a:t> </a:t>
                </a:r>
                <a:r>
                  <a:rPr lang="en-US" sz="4400" spc="-5" dirty="0" err="1"/>
                  <a:t>khi</a:t>
                </a:r>
                <a:r>
                  <a:rPr lang="en-US" sz="4400" spc="-5" dirty="0"/>
                  <a:t> </a:t>
                </a:r>
                <a:r>
                  <a:rPr lang="en-US" sz="4400" spc="-5" dirty="0" err="1"/>
                  <a:t>tìm</a:t>
                </a:r>
                <a:r>
                  <a:rPr lang="en-US" sz="4400" spc="-5" dirty="0"/>
                  <a:t> </a:t>
                </a:r>
                <a:r>
                  <a:rPr lang="en-US" sz="4400" spc="-5" dirty="0" err="1"/>
                  <a:t>được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hoặc</a:t>
                </a:r>
                <a:r>
                  <a:rPr lang="en-US" sz="4400" spc="-5" dirty="0"/>
                  <a:t> </a:t>
                </a:r>
                <a:r>
                  <a:rPr lang="en-US" sz="4400" spc="-5" dirty="0" err="1"/>
                  <a:t>không</a:t>
                </a:r>
                <a:r>
                  <a:rPr lang="en-US" sz="4400" spc="-5" dirty="0"/>
                  <a:t> </a:t>
                </a:r>
                <a:r>
                  <a:rPr lang="en-US" sz="4400" spc="-5" dirty="0" err="1"/>
                  <a:t>còn</a:t>
                </a:r>
                <a:r>
                  <a:rPr lang="en-US" sz="4400" spc="-5" dirty="0"/>
                  <a:t> </a:t>
                </a:r>
                <a:r>
                  <a:rPr lang="en-US" sz="4400" spc="-5" dirty="0" err="1"/>
                  <a:t>nút</a:t>
                </a:r>
                <a:r>
                  <a:rPr lang="en-US" sz="4400" spc="-5" dirty="0"/>
                  <a:t> </a:t>
                </a:r>
                <a:r>
                  <a:rPr lang="en-US" sz="4400" spc="-5" dirty="0" err="1"/>
                  <a:t>nào</a:t>
                </a:r>
                <a:r>
                  <a:rPr lang="en-US" sz="4400" spc="-5" dirty="0"/>
                  <a:t> </a:t>
                </a:r>
                <a:r>
                  <a:rPr lang="en-US" sz="4400" spc="-5" dirty="0" err="1"/>
                  <a:t>trong</a:t>
                </a:r>
                <a:r>
                  <a:rPr lang="en-US" sz="4400" spc="-5" dirty="0"/>
                  <a:t> OPEN, </a:t>
                </a:r>
                <a:r>
                  <a:rPr lang="en-US" sz="4400" spc="-5" dirty="0" err="1"/>
                  <a:t>thực</a:t>
                </a:r>
                <a:r>
                  <a:rPr lang="en-US" sz="4400" spc="-5" dirty="0"/>
                  <a:t> </a:t>
                </a:r>
                <a:r>
                  <a:rPr lang="en-US" sz="4400" spc="-5" dirty="0" err="1"/>
                  <a:t>hiện</a:t>
                </a:r>
                <a:r>
                  <a:rPr lang="en-US" sz="4400" spc="-5" dirty="0"/>
                  <a:t>:</a:t>
                </a:r>
              </a:p>
              <a:p>
                <a:pPr marL="1497965" marR="5080" lvl="2" indent="-571500" algn="just">
                  <a:lnSpc>
                    <a:spcPct val="130000"/>
                  </a:lnSpc>
                  <a:buFont typeface="Wingdings" panose="05000000000000000000" pitchFamily="2" charset="2"/>
                  <a:buChar char="§"/>
                </a:pPr>
                <a:r>
                  <a:rPr lang="en-US" sz="4400" spc="-5" dirty="0"/>
                  <a:t>2.1. </a:t>
                </a:r>
                <a:r>
                  <a:rPr lang="en-US" sz="4400" spc="-5" dirty="0" err="1"/>
                  <a:t>Chọn</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tốt</a:t>
                </a:r>
                <a:r>
                  <a:rPr lang="en-US" sz="4400" spc="-5" dirty="0"/>
                  <a:t> </a:t>
                </a:r>
                <a:r>
                  <a:rPr lang="en-US" sz="4400" spc="-5" dirty="0" err="1"/>
                  <a:t>nhất</a:t>
                </a:r>
                <a:r>
                  <a:rPr lang="en-US" sz="4400" spc="-5" dirty="0"/>
                  <a:t> (</a:t>
                </a:r>
                <a:r>
                  <a:rPr lang="en-US" sz="4400" spc="-5" dirty="0" err="1"/>
                  <a:t>Tmax</a:t>
                </a:r>
                <a:r>
                  <a:rPr lang="en-US" sz="4400" spc="-5" dirty="0"/>
                  <a:t>)  </a:t>
                </a:r>
                <a:r>
                  <a:rPr lang="en-US" sz="4400" spc="-5" dirty="0" err="1"/>
                  <a:t>trong</a:t>
                </a:r>
                <a:r>
                  <a:rPr lang="en-US" sz="4400" spc="-5" dirty="0"/>
                  <a:t> OPEN (</a:t>
                </a:r>
                <a:r>
                  <a:rPr lang="en-US" sz="4400" spc="-5" dirty="0" err="1"/>
                  <a:t>Xóa</a:t>
                </a:r>
                <a:r>
                  <a:rPr lang="en-US" sz="4400" spc="-5" dirty="0"/>
                  <a:t> </a:t>
                </a:r>
                <a:r>
                  <a:rPr lang="en-US" sz="4400" spc="-5" dirty="0" err="1"/>
                  <a:t>Tmax</a:t>
                </a:r>
                <a:r>
                  <a:rPr lang="en-US" sz="4400" spc="-5" dirty="0"/>
                  <a:t> </a:t>
                </a:r>
                <a:r>
                  <a:rPr lang="en-US" sz="4400" spc="-5" dirty="0" err="1"/>
                  <a:t>ra</a:t>
                </a:r>
                <a:r>
                  <a:rPr lang="en-US" sz="4400" spc="-5" dirty="0"/>
                  <a:t> </a:t>
                </a:r>
                <a:r>
                  <a:rPr lang="en-US" sz="4400" spc="-5" dirty="0" err="1"/>
                  <a:t>khỏi</a:t>
                </a:r>
                <a:r>
                  <a:rPr lang="en-US" sz="4400" spc="-5" dirty="0"/>
                  <a:t> </a:t>
                </a:r>
                <a:r>
                  <a:rPr lang="en-US" sz="4400" spc="-5" dirty="0" err="1"/>
                  <a:t>danh</a:t>
                </a:r>
                <a:r>
                  <a:rPr lang="en-US" sz="4400" spc="-5" dirty="0"/>
                  <a:t> </a:t>
                </a:r>
                <a:r>
                  <a:rPr lang="en-US" sz="4400" spc="-5" dirty="0" err="1"/>
                  <a:t>sách</a:t>
                </a:r>
                <a:r>
                  <a:rPr lang="en-US" sz="4400" spc="-5" dirty="0"/>
                  <a:t> OPEN)</a:t>
                </a:r>
              </a:p>
              <a:p>
                <a:pPr marL="1497965" marR="5080" lvl="2" indent="-571500" algn="just">
                  <a:lnSpc>
                    <a:spcPct val="130000"/>
                  </a:lnSpc>
                  <a:buFont typeface="Wingdings" panose="05000000000000000000" pitchFamily="2" charset="2"/>
                  <a:buChar char="§"/>
                </a:pPr>
                <a:r>
                  <a:rPr lang="en-US" sz="4400" spc="-5" dirty="0"/>
                  <a:t>2.2. </a:t>
                </a:r>
                <a:r>
                  <a:rPr lang="en-US" sz="4400" spc="-5" dirty="0" err="1"/>
                  <a:t>Nếu</a:t>
                </a:r>
                <a:r>
                  <a:rPr lang="en-US" sz="4400" spc="-5" dirty="0"/>
                  <a:t> </a:t>
                </a:r>
                <a:r>
                  <a:rPr lang="en-US" sz="4400" spc="-5" dirty="0" err="1"/>
                  <a:t>Tmax</a:t>
                </a:r>
                <a:r>
                  <a:rPr lang="en-US" sz="4400" spc="-5" dirty="0"/>
                  <a:t> </a:t>
                </a:r>
                <a:r>
                  <a:rPr lang="en-US" sz="4400" spc="-5" dirty="0" err="1"/>
                  <a:t>là</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thì</a:t>
                </a:r>
                <a:r>
                  <a:rPr lang="en-US" sz="4400" spc="-5" dirty="0"/>
                  <a:t> </a:t>
                </a:r>
                <a:r>
                  <a:rPr lang="en-US" sz="4400" spc="-5" dirty="0" err="1"/>
                  <a:t>Kết</a:t>
                </a:r>
                <a:r>
                  <a:rPr lang="en-US" sz="4400" spc="-5" dirty="0"/>
                  <a:t> </a:t>
                </a:r>
                <a:r>
                  <a:rPr lang="en-US" sz="4400" spc="-5" dirty="0" err="1"/>
                  <a:t>thúc</a:t>
                </a:r>
                <a:endParaRPr lang="en-US" sz="4400" spc="-5" dirty="0"/>
              </a:p>
              <a:p>
                <a:pPr marL="1497965" marR="5080" lvl="2" indent="-571500" algn="just">
                  <a:lnSpc>
                    <a:spcPct val="130000"/>
                  </a:lnSpc>
                  <a:buFont typeface="Wingdings" panose="05000000000000000000" pitchFamily="2" charset="2"/>
                  <a:buChar char="§"/>
                </a:pPr>
                <a:r>
                  <a:rPr lang="en-US" sz="4400" spc="-5" dirty="0"/>
                  <a:t>2.3. </a:t>
                </a:r>
                <a:r>
                  <a:rPr lang="en-US" sz="4400" spc="-5" dirty="0" err="1"/>
                  <a:t>Ngược</a:t>
                </a:r>
                <a:r>
                  <a:rPr lang="en-US" sz="4400" spc="-5" dirty="0"/>
                  <a:t> </a:t>
                </a:r>
                <a:r>
                  <a:rPr lang="en-US" sz="4400" spc="-5" dirty="0" err="1"/>
                  <a:t>lại</a:t>
                </a:r>
                <a:r>
                  <a:rPr lang="en-US" sz="4400" spc="-5" dirty="0"/>
                  <a:t>, </a:t>
                </a:r>
                <a:r>
                  <a:rPr lang="en-US" sz="4400" spc="-5" dirty="0" err="1"/>
                  <a:t>tạo</a:t>
                </a:r>
                <a:r>
                  <a:rPr lang="en-US" sz="4400" spc="-5" dirty="0"/>
                  <a:t> </a:t>
                </a:r>
                <a:r>
                  <a:rPr lang="en-US" sz="4400" spc="-5" dirty="0" err="1"/>
                  <a:t>ra</a:t>
                </a:r>
                <a:r>
                  <a:rPr lang="en-US" sz="4400" spc="-5" dirty="0"/>
                  <a:t> </a:t>
                </a:r>
                <a:r>
                  <a:rPr lang="en-US" sz="4400" spc="-5" dirty="0" err="1"/>
                  <a:t>các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kế</a:t>
                </a:r>
                <a:r>
                  <a:rPr lang="en-US" sz="4400" spc="-5" dirty="0"/>
                  <a:t> </a:t>
                </a:r>
                <a:r>
                  <a:rPr lang="en-US" sz="4400" spc="-5" dirty="0" err="1"/>
                  <a:t>tiếp</a:t>
                </a:r>
                <a:r>
                  <a:rPr lang="en-US" sz="4400" spc="-5" dirty="0"/>
                  <a:t> Tk </a:t>
                </a:r>
                <a:r>
                  <a:rPr lang="en-US" sz="4400" spc="-5" dirty="0" err="1"/>
                  <a:t>có</a:t>
                </a:r>
                <a:r>
                  <a:rPr lang="en-US" sz="4400" spc="-5" dirty="0"/>
                  <a:t> </a:t>
                </a:r>
                <a:r>
                  <a:rPr lang="en-US" sz="4400" spc="-5" dirty="0" err="1"/>
                  <a:t>thể</a:t>
                </a:r>
                <a:r>
                  <a:rPr lang="en-US" sz="4400" spc="-5" dirty="0"/>
                  <a:t> </a:t>
                </a:r>
                <a:r>
                  <a:rPr lang="en-US" sz="4400" spc="-5" dirty="0" err="1"/>
                  <a:t>có</a:t>
                </a:r>
                <a:r>
                  <a:rPr lang="en-US" sz="4400" spc="-5" dirty="0"/>
                  <a:t> </a:t>
                </a:r>
                <a:r>
                  <a:rPr lang="en-US" sz="4400" spc="-5" dirty="0" err="1"/>
                  <a:t>từ</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Tmax</a:t>
                </a:r>
                <a:r>
                  <a:rPr lang="en-US" sz="4400" spc="-5" dirty="0"/>
                  <a:t>. </a:t>
                </a:r>
                <a:r>
                  <a:rPr lang="en-US" sz="4400" spc="-5" dirty="0" err="1"/>
                  <a:t>Đối</a:t>
                </a:r>
                <a:r>
                  <a:rPr lang="en-US" sz="4400" spc="-5" dirty="0"/>
                  <a:t> </a:t>
                </a:r>
                <a:r>
                  <a:rPr lang="en-US" sz="4400" spc="-5" dirty="0" err="1"/>
                  <a:t>với</a:t>
                </a:r>
                <a:r>
                  <a:rPr lang="en-US" sz="4400" spc="-5" dirty="0"/>
                  <a:t> </a:t>
                </a:r>
                <a:r>
                  <a:rPr lang="en-US" sz="4400" spc="-5" dirty="0" err="1"/>
                  <a:t>mỗi</a:t>
                </a:r>
                <a:r>
                  <a:rPr lang="en-US" sz="4400" spc="-5" dirty="0"/>
                  <a:t> Tk </a:t>
                </a:r>
                <a:r>
                  <a:rPr lang="en-US" sz="4400" spc="-5" dirty="0" err="1"/>
                  <a:t>thực</a:t>
                </a:r>
                <a:r>
                  <a:rPr lang="en-US" sz="4400" spc="-5" dirty="0"/>
                  <a:t> </a:t>
                </a:r>
                <a:r>
                  <a:rPr lang="en-US" sz="4400" spc="-5" dirty="0" err="1"/>
                  <a:t>hiện</a:t>
                </a:r>
                <a:r>
                  <a:rPr lang="en-US" sz="4400" spc="-5" dirty="0"/>
                  <a:t>: </a:t>
                </a:r>
              </a:p>
              <a:p>
                <a:pPr marL="2869565" marR="5080" lvl="5" indent="-571500" algn="just">
                  <a:lnSpc>
                    <a:spcPct val="130000"/>
                  </a:lnSpc>
                  <a:buFont typeface="Wingdings" panose="05000000000000000000" pitchFamily="2" charset="2"/>
                  <a:buChar char="§"/>
                </a:pPr>
                <a:r>
                  <a:rPr lang="en-US" sz="4400" spc="-5" dirty="0" err="1"/>
                  <a:t>Tính</a:t>
                </a:r>
                <a:r>
                  <a:rPr lang="en-US" sz="4400" spc="-5" dirty="0"/>
                  <a:t> f(Tk); </a:t>
                </a:r>
                <a:r>
                  <a:rPr lang="en-US" sz="4400" spc="-5" dirty="0" err="1"/>
                  <a:t>Thêm</a:t>
                </a:r>
                <a:r>
                  <a:rPr lang="en-US" sz="4400" spc="-5" dirty="0"/>
                  <a:t> Tk </a:t>
                </a:r>
                <a:r>
                  <a:rPr lang="en-US" sz="4400" spc="-5" dirty="0" err="1"/>
                  <a:t>vào</a:t>
                </a:r>
                <a:r>
                  <a:rPr lang="en-US" sz="4400" spc="-5" dirty="0"/>
                  <a:t> OPEN</a:t>
                </a:r>
                <a14:m>
                  <m:oMath xmlns:m="http://schemas.openxmlformats.org/officeDocument/2006/math">
                    <m:r>
                      <a:rPr lang="en-US" sz="4400" b="0" i="0"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𝑇𝑘</m:t>
                    </m:r>
                    <m:r>
                      <a:rPr lang="en-US" sz="4400" i="1" spc="-5" smtClean="0">
                        <a:latin typeface="Cambria Math" panose="02040503050406030204" pitchFamily="18" charset="0"/>
                        <a:ea typeface="Cambria Math" panose="02040503050406030204" pitchFamily="18" charset="0"/>
                      </a:rPr>
                      <m:t>∉</m:t>
                    </m:r>
                    <m:d>
                      <m:dPr>
                        <m:begChr m:val="{"/>
                        <m:endChr m:val="}"/>
                        <m:ctrlPr>
                          <a:rPr lang="en-US" sz="4400" b="0" i="1" spc="-5" smtClean="0">
                            <a:latin typeface="Cambria Math" panose="02040503050406030204" pitchFamily="18" charset="0"/>
                            <a:ea typeface="Cambria Math" panose="02040503050406030204" pitchFamily="18" charset="0"/>
                          </a:rPr>
                        </m:ctrlPr>
                      </m:dPr>
                      <m:e>
                        <m:r>
                          <a:rPr lang="en-US" sz="4400" b="0" i="1" spc="-5" smtClean="0">
                            <a:latin typeface="Cambria Math" panose="02040503050406030204" pitchFamily="18" charset="0"/>
                            <a:ea typeface="Cambria Math" panose="02040503050406030204" pitchFamily="18" charset="0"/>
                          </a:rPr>
                          <m:t>𝑂𝑃𝐸𝑁</m:t>
                        </m:r>
                        <m:r>
                          <a:rPr lang="en-US" sz="4400" b="0" i="1"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𝐶𝐿𝑂𝑆𝐸</m:t>
                        </m:r>
                      </m:e>
                    </m:d>
                    <m:r>
                      <a:rPr lang="en-US" sz="4400" b="0" i="1" spc="-5" smtClean="0">
                        <a:latin typeface="Cambria Math" panose="02040503050406030204" pitchFamily="18" charset="0"/>
                        <a:ea typeface="Cambria Math" panose="02040503050406030204" pitchFamily="18" charset="0"/>
                      </a:rPr>
                      <m:t>)</m:t>
                    </m:r>
                  </m:oMath>
                </a14:m>
                <a:endParaRPr lang="vi-VN" sz="44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57564" y="2603500"/>
                <a:ext cx="16916400" cy="7856766"/>
              </a:xfrm>
              <a:prstGeom prst="rect">
                <a:avLst/>
              </a:prstGeom>
              <a:blipFill>
                <a:blip r:embed="rId3"/>
                <a:stretch>
                  <a:fillRect l="-1725" t="-484" r="-1950" b="-338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{M},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{B,C,D,E}OPEN </a:t>
            </a:r>
            <a:r>
              <a:rPr lang="en-US" sz="3200" spc="-5" dirty="0" err="1">
                <a:sym typeface="Symbol" panose="05050102010706020507" pitchFamily="18" charset="2"/>
              </a:rPr>
              <a:t>và</a:t>
            </a:r>
            <a:r>
              <a:rPr lang="en-US" sz="3200" spc="-5" dirty="0">
                <a:sym typeface="Symbol" panose="05050102010706020507" pitchFamily="18" charset="2"/>
              </a:rPr>
              <a:t> {B,C,D,E}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{E(27),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n=E, CLOSE={A,E},OPEN = {C,B,D}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t=A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g(A)=0, f(A)=27</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12+15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15+17 = 32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{H,I,K}OPEN </a:t>
            </a:r>
            <a:r>
              <a:rPr lang="en-US" sz="3200" spc="-5" dirty="0" err="1">
                <a:sym typeface="Symbol" panose="05050102010706020507" pitchFamily="18" charset="2"/>
              </a:rPr>
              <a:t>và</a:t>
            </a:r>
            <a:r>
              <a:rPr lang="en-US" sz="3200" spc="-5" dirty="0">
                <a:sym typeface="Symbol" panose="05050102010706020507" pitchFamily="18" charset="2"/>
              </a:rPr>
              <a:t> {H,I,K}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{I(27), K(32), H(35),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CLOSE={A,E,I}, OPEN = {K,H,C,B,D}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g(M) = g(I)+cost(I,M) = 12+17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f(M) = g(M)+h(M) = 29+0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{M}OPEN </a:t>
            </a:r>
            <a:r>
              <a:rPr lang="en-US" sz="3200" spc="-5" dirty="0" err="1">
                <a:sym typeface="Symbol" panose="05050102010706020507" pitchFamily="18" charset="2"/>
              </a:rPr>
              <a:t>và</a:t>
            </a:r>
            <a:r>
              <a:rPr lang="en-US" sz="3200" spc="-5" dirty="0">
                <a:sym typeface="Symbol" panose="05050102010706020507" pitchFamily="18" charset="2"/>
              </a:rPr>
              <a:t> {M}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g(I)+cost(E,I) = 12+11 = 23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23+26 = 49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t=E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(E) &lt; f(t </a:t>
            </a:r>
            <a:r>
              <a:rPr lang="en-US" sz="3200" spc="-5" baseline="-25000" dirty="0">
                <a:solidFill>
                  <a:srgbClr val="FF0000"/>
                </a:solidFill>
                <a:sym typeface="Symbol" panose="05050102010706020507" pitchFamily="18" charset="2"/>
              </a:rPr>
              <a:t>E CLOSE</a:t>
            </a:r>
            <a:r>
              <a:rPr lang="en-US" sz="3200" spc="-5" dirty="0">
                <a:solidFill>
                  <a:srgbClr val="FF0000"/>
                </a:solidFill>
                <a:sym typeface="Symbol" panose="05050102010706020507" pitchFamily="18" charset="2"/>
              </a:rPr>
              <a:t>) (49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g(E)=23, f(E)=27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g(I)+cost(K,I) = 12+8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20+17 = 37</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t=K  OPEN,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(K) &lt; f(t </a:t>
            </a:r>
            <a:r>
              <a:rPr lang="en-US" sz="3200" spc="-5" baseline="-25000" dirty="0">
                <a:solidFill>
                  <a:srgbClr val="FF0000"/>
                </a:solidFill>
                <a:sym typeface="Symbol" panose="05050102010706020507" pitchFamily="18" charset="2"/>
              </a:rPr>
              <a:t>K OPEN</a:t>
            </a:r>
            <a:r>
              <a:rPr lang="en-US" sz="3200" spc="-5" dirty="0">
                <a:solidFill>
                  <a:srgbClr val="FF0000"/>
                </a:solidFill>
                <a:sym typeface="Symbol" panose="05050102010706020507" pitchFamily="18" charset="2"/>
              </a:rPr>
              <a:t>) (37 &lt; 32):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g(K)=15, f(K)=32</a:t>
            </a:r>
            <a:endParaRPr lang="en-US" sz="3200" b="1" spc="-5" dirty="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OPEN = {M(29),K(32),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580683" y="7106047"/>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Father(K) = E</a:t>
            </a: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Father(M) = I</a:t>
            </a:r>
            <a:endParaRPr lang="vi-VN" sz="3200" spc="-5" dirty="0"/>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003463310"/>
              </p:ext>
            </p:extLst>
          </p:nvPr>
        </p:nvGraphicFramePr>
        <p:xfrm>
          <a:off x="10663732" y="8966890"/>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dirty="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dirty="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945781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solidFill>
                  <a:schemeClr val="bg1"/>
                </a:solidFill>
                <a:cs typeface="Source Sans Pro Light"/>
              </a:rPr>
              <a:t>A </a:t>
            </a:r>
            <a:r>
              <a:rPr lang="en-US" sz="4400" spc="-5" dirty="0">
                <a:solidFill>
                  <a:schemeClr val="bg1"/>
                </a:solidFill>
                <a:cs typeface="Source Sans Pro Light"/>
                <a:sym typeface="Wingdings" panose="05000000000000000000" pitchFamily="2" charset="2"/>
              </a:rPr>
              <a:t> E I M </a:t>
            </a:r>
            <a:endParaRPr lang="vi-VN" sz="4400" spc="-5" dirty="0">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{B,I,F}OPEN </a:t>
            </a:r>
            <a:r>
              <a:rPr lang="en-US" sz="3200" spc="-5" dirty="0" err="1">
                <a:sym typeface="Symbol" panose="05050102010706020507" pitchFamily="18" charset="2"/>
              </a:rPr>
              <a:t>và</a:t>
            </a:r>
            <a:r>
              <a:rPr lang="en-US" sz="3200" spc="-5" dirty="0">
                <a:sym typeface="Symbol" panose="05050102010706020507" pitchFamily="18" charset="2"/>
              </a:rPr>
              <a:t> {B,I,F}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{I(9), F(11), B(13)}</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 = {F,B}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t=A 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(A)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dirty="0" err="1">
                <a:solidFill>
                  <a:srgbClr val="FF0000"/>
                </a:solidFill>
                <a:sym typeface="Symbol" panose="05050102010706020507" pitchFamily="18" charset="2"/>
              </a:rPr>
              <a:t>Sắp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xếp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lại</a:t>
            </a:r>
            <a:r>
              <a:rPr lang="en-US" sz="2800" spc="-5" dirty="0">
                <a:solidFill>
                  <a:srgbClr val="FF0000"/>
                </a:solidFill>
                <a:sym typeface="Symbol" panose="05050102010706020507" pitchFamily="18" charset="2"/>
              </a:rPr>
              <a:t> OPEN</a:t>
            </a:r>
          </a:p>
          <a:p>
            <a:pPr marL="2412365" marR="5080" lvl="4" indent="-571500" algn="just">
              <a:lnSpc>
                <a:spcPct val="130000"/>
              </a:lnSpc>
              <a:buFont typeface="Wingdings" panose="05000000000000000000" pitchFamily="2" charset="2"/>
              <a:buChar char="§"/>
            </a:pPr>
            <a:r>
              <a:rPr lang="en-US" sz="2800" strike="sngStrike" spc="-5" dirty="0">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dirty="0">
                <a:sym typeface="Symbol" panose="05050102010706020507" pitchFamily="18" charset="2"/>
              </a:rPr>
              <a:t>OPEN = {F(11), B(12)}</a:t>
            </a:r>
            <a:endParaRPr lang="vi-VN" sz="28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t=F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(F)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f(F) = 11, g(F)= 2</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{H,L}OPEN </a:t>
            </a:r>
            <a:r>
              <a:rPr lang="en-US" sz="3200" spc="-5" dirty="0" err="1">
                <a:sym typeface="Symbol" panose="05050102010706020507" pitchFamily="18" charset="2"/>
              </a:rPr>
              <a:t>và</a:t>
            </a:r>
            <a:r>
              <a:rPr lang="en-US" sz="3200" spc="-5" dirty="0">
                <a:sym typeface="Symbol" panose="05050102010706020507" pitchFamily="18" charset="2"/>
              </a:rPr>
              <a:t> {H,L}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{H(9), L(10), F(11), B(12)}</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88523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t=LOPEN,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(L)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f(L) = 10, g(L)=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t=ICLOSE,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(I)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f(I) = 9, g(I)= 2</a:t>
            </a:r>
            <a:endParaRPr lang="en-US" sz="3600" spc="-5" dirty="0">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f(J) = g(J)+h(J) = 9+5 = 14</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15737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g(H)+cost(H,E)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10+7 = 17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{C,D,J,K,E}OPEN </a:t>
            </a:r>
            <a:r>
              <a:rPr lang="en-US" sz="3200" spc="-5" dirty="0" err="1">
                <a:sym typeface="Symbol" panose="05050102010706020507" pitchFamily="18" charset="2"/>
              </a:rPr>
              <a:t>và</a:t>
            </a:r>
            <a:r>
              <a:rPr lang="en-US" sz="3200" spc="-5" dirty="0">
                <a:sym typeface="Symbol" panose="05050102010706020507" pitchFamily="18" charset="2"/>
              </a:rPr>
              <a:t> {C,D,J,K,E}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{K(9), C(10), L(10), F(11), B(12), D(13), J(14),E(17)}</a:t>
            </a:r>
            <a:endParaRPr lang="vi-VN" sz="3200" spc="-5" dirty="0"/>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a:t>
            </a:r>
            <a:r>
              <a:rPr lang="en-US" sz="3200" spc="-5" dirty="0" err="1">
                <a:sym typeface="Symbol" panose="05050102010706020507" pitchFamily="18" charset="2"/>
              </a:rPr>
              <a:t>Cố</a:t>
            </a:r>
            <a:r>
              <a:rPr lang="en-US" sz="3200" spc="-5" dirty="0">
                <a:sym typeface="Symbol" panose="05050102010706020507" pitchFamily="18" charset="2"/>
              </a:rPr>
              <a:t> </a:t>
            </a:r>
            <a:r>
              <a:rPr lang="en-US" sz="3200" spc="-5" dirty="0" err="1">
                <a:sym typeface="Symbol" panose="05050102010706020507" pitchFamily="18" charset="2"/>
              </a:rPr>
              <a:t>ý</a:t>
            </a:r>
            <a:r>
              <a:rPr lang="en-US" sz="3200" spc="-5" dirty="0">
                <a:sym typeface="Symbol" panose="05050102010706020507" pitchFamily="18" charset="2"/>
              </a:rPr>
              <a:t> </a:t>
            </a:r>
            <a:r>
              <a:rPr lang="en-US" sz="3200" spc="-5" dirty="0" err="1">
                <a:sym typeface="Symbol" panose="05050102010706020507" pitchFamily="18" charset="2"/>
              </a:rPr>
              <a:t>sắp</a:t>
            </a:r>
            <a:r>
              <a:rPr lang="en-US" sz="3200" spc="-5" dirty="0">
                <a:sym typeface="Symbol" panose="05050102010706020507" pitchFamily="18" charset="2"/>
              </a:rPr>
              <a:t> </a:t>
            </a:r>
            <a:r>
              <a:rPr lang="en-US" sz="3200" spc="-5" dirty="0" err="1">
                <a:sym typeface="Symbol" panose="05050102010706020507" pitchFamily="18" charset="2"/>
              </a:rPr>
              <a:t>xếp</a:t>
            </a:r>
            <a:r>
              <a:rPr lang="en-US" sz="3200" spc="-5" dirty="0">
                <a:sym typeface="Symbol" panose="05050102010706020507" pitchFamily="18" charset="2"/>
              </a:rPr>
              <a:t> L </a:t>
            </a:r>
            <a:r>
              <a:rPr lang="en-US" sz="3200" spc="-5" dirty="0" err="1">
                <a:sym typeface="Symbol" panose="05050102010706020507" pitchFamily="18" charset="2"/>
              </a:rPr>
              <a:t>sau</a:t>
            </a:r>
            <a:r>
              <a:rPr lang="en-US" sz="3200" spc="-5" dirty="0">
                <a:sym typeface="Symbol" panose="05050102010706020507" pitchFamily="18" charset="2"/>
              </a:rPr>
              <a:t>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2095956" y="7150012"/>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Father(B,H,L) = I</a:t>
            </a:r>
            <a:endParaRPr lang="vi-VN" sz="32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054585391"/>
              </p:ext>
            </p:extLst>
          </p:nvPr>
        </p:nvGraphicFramePr>
        <p:xfrm>
          <a:off x="1478779" y="7805862"/>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dirty="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dirty="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2095956" y="7835491"/>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2108769" y="8557896"/>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2994880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dirty="0" err="1"/>
                  <a:t>Bước</a:t>
                </a:r>
                <a:r>
                  <a:rPr lang="en-US" sz="3600" spc="-5" dirty="0"/>
                  <a:t>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dirty="0">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dirty="0" err="1"/>
                  <a:t>Bước</a:t>
                </a:r>
                <a:r>
                  <a:rPr lang="en-US" sz="3600" spc="-5" dirty="0"/>
                  <a:t> 2. Loop:</a:t>
                </a:r>
              </a:p>
              <a:p>
                <a:pPr marL="1497965" marR="5080" lvl="2" indent="-571500" algn="just">
                  <a:lnSpc>
                    <a:spcPct val="120000"/>
                  </a:lnSpc>
                  <a:buFont typeface="Wingdings" panose="05000000000000000000" pitchFamily="2" charset="2"/>
                  <a:buChar char="§"/>
                </a:pPr>
                <a:r>
                  <a:rPr lang="en-US" sz="3600" spc="-5" dirty="0"/>
                  <a:t>2.1. if(OPEN </a:t>
                </a:r>
                <a:r>
                  <a:rPr lang="en-US" sz="3600" spc="-5" dirty="0">
                    <a:sym typeface="Symbol" panose="05050102010706020507" pitchFamily="18" charset="2"/>
                  </a:rPr>
                  <a:t></a:t>
                </a:r>
                <a:r>
                  <a:rPr lang="en-US" sz="3600" spc="-5" dirty="0"/>
                  <a:t>): STOP</a:t>
                </a:r>
              </a:p>
              <a:p>
                <a:pPr marL="1497965" marR="5080" lvl="2" indent="-571500" algn="just">
                  <a:lnSpc>
                    <a:spcPct val="120000"/>
                  </a:lnSpc>
                  <a:buFont typeface="Wingdings" panose="05000000000000000000" pitchFamily="2" charset="2"/>
                  <a:buChar char="§"/>
                </a:pPr>
                <a:r>
                  <a:rPr lang="en-US" sz="3600" spc="-5" dirty="0"/>
                  <a:t>2.2. n:= </a:t>
                </a:r>
                <a:r>
                  <a:rPr lang="en-US" sz="3600" spc="-5" dirty="0" err="1"/>
                  <a:t>lấy</a:t>
                </a:r>
                <a:r>
                  <a:rPr lang="en-US" sz="3600" spc="-5" dirty="0"/>
                  <a:t> </a:t>
                </a:r>
                <a:r>
                  <a:rPr lang="en-US" sz="3600" spc="-5" dirty="0" err="1"/>
                  <a:t>phần</a:t>
                </a:r>
                <a:r>
                  <a:rPr lang="en-US" sz="3600" spc="-5" dirty="0"/>
                  <a:t> </a:t>
                </a:r>
                <a:r>
                  <a:rPr lang="en-US" sz="3600" spc="-5" dirty="0" err="1"/>
                  <a:t>tử</a:t>
                </a:r>
                <a:r>
                  <a:rPr lang="en-US" sz="3600" spc="-5" dirty="0"/>
                  <a:t> </a:t>
                </a:r>
                <a:r>
                  <a:rPr lang="en-US" sz="3600" spc="-5" dirty="0" err="1"/>
                  <a:t>đầu</a:t>
                </a:r>
                <a:r>
                  <a:rPr lang="en-US" sz="3600" spc="-5" dirty="0"/>
                  <a:t> </a:t>
                </a:r>
                <a:r>
                  <a:rPr lang="en-US" sz="3600" spc="-5" dirty="0" err="1"/>
                  <a:t>danh</a:t>
                </a:r>
                <a:r>
                  <a:rPr lang="en-US" sz="3600" spc="-5" dirty="0"/>
                  <a:t> </a:t>
                </a:r>
                <a:r>
                  <a:rPr lang="en-US" sz="3600" spc="-5" dirty="0" err="1"/>
                  <a:t>sách</a:t>
                </a:r>
                <a:r>
                  <a:rPr lang="en-US" sz="3600" spc="-5" dirty="0"/>
                  <a:t> OPEN</a:t>
                </a:r>
              </a:p>
              <a:p>
                <a:pPr marL="1497965" marR="5080" lvl="2" indent="-571500" algn="just">
                  <a:lnSpc>
                    <a:spcPct val="120000"/>
                  </a:lnSpc>
                  <a:buFont typeface="Wingdings" panose="05000000000000000000" pitchFamily="2" charset="2"/>
                  <a:buChar char="§"/>
                </a:pPr>
                <a:r>
                  <a:rPr lang="en-US" sz="3600" spc="-5" dirty="0"/>
                  <a:t>2.3. if(</a:t>
                </a:r>
                <a:r>
                  <a:rPr lang="en-US" sz="3600" spc="-5" dirty="0" err="1"/>
                  <a:t>n</a:t>
                </a:r>
                <a:r>
                  <a:rPr lang="en-US" sz="3600" spc="-5" dirty="0" err="1">
                    <a:sym typeface="Symbol" panose="05050102010706020507" pitchFamily="18" charset="2"/>
                  </a:rPr>
                  <a:t>goal</a:t>
                </a:r>
                <a:r>
                  <a:rPr lang="en-US" sz="3600" spc="-5" dirty="0">
                    <a:sym typeface="Symbol" panose="05050102010706020507" pitchFamily="18" charset="2"/>
                  </a:rPr>
                  <a:t>): </a:t>
                </a:r>
              </a:p>
              <a:p>
                <a:pPr marL="2412365" marR="5080" lvl="4" indent="-571500" algn="just">
                  <a:lnSpc>
                    <a:spcPct val="120000"/>
                  </a:lnSpc>
                  <a:buFont typeface="Wingdings" panose="05000000000000000000" pitchFamily="2" charset="2"/>
                  <a:buChar char="§"/>
                </a:pPr>
                <a:r>
                  <a:rPr lang="en-US" sz="3600" spc="-5" dirty="0">
                    <a:sym typeface="Symbol" panose="05050102010706020507" pitchFamily="18" charset="2"/>
                  </a:rPr>
                  <a:t>if (f(n) &lt; min): {min=f(n); quay </a:t>
                </a:r>
                <a:r>
                  <a:rPr lang="en-US" sz="3600" spc="-5" dirty="0" err="1">
                    <a:sym typeface="Symbol" panose="05050102010706020507" pitchFamily="18" charset="2"/>
                  </a:rPr>
                  <a:t>lại</a:t>
                </a:r>
                <a:r>
                  <a:rPr lang="en-US" sz="3600" spc="-5" dirty="0">
                    <a:sym typeface="Symbol" panose="05050102010706020507" pitchFamily="18" charset="2"/>
                  </a:rPr>
                  <a:t> 2.1 //</a:t>
                </a:r>
                <a:r>
                  <a:rPr lang="en-US" sz="3600" spc="-5" dirty="0" err="1">
                    <a:sym typeface="Symbol" panose="05050102010706020507" pitchFamily="18" charset="2"/>
                  </a:rPr>
                  <a:t>cập</a:t>
                </a:r>
                <a:r>
                  <a:rPr lang="en-US" sz="3600" spc="-5" dirty="0">
                    <a:sym typeface="Symbol" panose="05050102010706020507" pitchFamily="18" charset="2"/>
                  </a:rPr>
                  <a:t> </a:t>
                </a:r>
                <a:r>
                  <a:rPr lang="en-US" sz="3600" spc="-5" dirty="0" err="1">
                    <a:sym typeface="Symbol" panose="05050102010706020507" pitchFamily="18" charset="2"/>
                  </a:rPr>
                  <a:t>nhật</a:t>
                </a:r>
                <a:r>
                  <a:rPr lang="en-US" sz="3600" spc="-5" dirty="0">
                    <a:sym typeface="Symbol" panose="05050102010706020507" pitchFamily="18" charset="2"/>
                  </a:rPr>
                  <a:t> </a:t>
                </a:r>
                <a:r>
                  <a:rPr lang="en-US" sz="3600" spc="-5" dirty="0" err="1">
                    <a:sym typeface="Symbol" panose="05050102010706020507" pitchFamily="18" charset="2"/>
                  </a:rPr>
                  <a:t>lại</a:t>
                </a:r>
                <a:r>
                  <a:rPr lang="en-US" sz="3600" spc="-5" dirty="0">
                    <a:sym typeface="Symbol" panose="05050102010706020507" pitchFamily="18" charset="2"/>
                  </a:rPr>
                  <a:t> min}</a:t>
                </a:r>
              </a:p>
              <a:p>
                <a:pPr marL="1497965" marR="5080" lvl="2" indent="-571500" algn="just">
                  <a:lnSpc>
                    <a:spcPct val="120000"/>
                  </a:lnSpc>
                  <a:buFont typeface="Wingdings" panose="05000000000000000000" pitchFamily="2" charset="2"/>
                  <a:buChar char="§"/>
                </a:pPr>
                <a:r>
                  <a:rPr lang="en-US" sz="3600" spc="-5" dirty="0">
                    <a:sym typeface="Symbol" panose="05050102010706020507" pitchFamily="18" charset="2"/>
                  </a:rPr>
                  <a:t>2.4. if (f(n) &gt; min): quay </a:t>
                </a:r>
                <a:r>
                  <a:rPr lang="en-US" sz="3600" spc="-5" dirty="0" err="1">
                    <a:sym typeface="Symbol" panose="05050102010706020507" pitchFamily="18" charset="2"/>
                  </a:rPr>
                  <a:t>lại</a:t>
                </a:r>
                <a:r>
                  <a:rPr lang="en-US" sz="3600" spc="-5" dirty="0">
                    <a:sym typeface="Symbol" panose="05050102010706020507" pitchFamily="18" charset="2"/>
                  </a:rPr>
                  <a:t> 2.1 //</a:t>
                </a:r>
                <a:r>
                  <a:rPr lang="en-US" sz="3600" spc="-5" dirty="0" err="1">
                    <a:sym typeface="Symbol" panose="05050102010706020507" pitchFamily="18" charset="2"/>
                  </a:rPr>
                  <a:t>cắt</a:t>
                </a:r>
                <a:r>
                  <a:rPr lang="en-US" sz="3600" spc="-5" dirty="0">
                    <a:sym typeface="Symbol" panose="05050102010706020507" pitchFamily="18" charset="2"/>
                  </a:rPr>
                  <a:t> </a:t>
                </a:r>
                <a:r>
                  <a:rPr lang="en-US" sz="3600" spc="-5" dirty="0" err="1">
                    <a:sym typeface="Symbol" panose="05050102010706020507" pitchFamily="18" charset="2"/>
                  </a:rPr>
                  <a:t>bỏ</a:t>
                </a:r>
                <a:r>
                  <a:rPr lang="en-US" sz="3600" spc="-5" dirty="0">
                    <a:sym typeface="Symbol" panose="05050102010706020507" pitchFamily="18" charset="2"/>
                  </a:rPr>
                  <a:t> </a:t>
                </a:r>
                <a:r>
                  <a:rPr lang="en-US" sz="3600" spc="-5" dirty="0" err="1">
                    <a:sym typeface="Symbol" panose="05050102010706020507" pitchFamily="18" charset="2"/>
                  </a:rPr>
                  <a:t>nhánh</a:t>
                </a:r>
                <a:r>
                  <a:rPr lang="en-US" sz="3600" spc="-5" dirty="0">
                    <a:sym typeface="Symbol" panose="05050102010706020507" pitchFamily="18" charset="2"/>
                  </a:rPr>
                  <a:t> con</a:t>
                </a:r>
              </a:p>
              <a:p>
                <a:pPr marL="2412365" marR="5080" lvl="4" indent="-571500" algn="just">
                  <a:lnSpc>
                    <a:spcPct val="120000"/>
                  </a:lnSpc>
                  <a:buFont typeface="Wingdings" panose="05000000000000000000" pitchFamily="2" charset="2"/>
                  <a:buChar char="§"/>
                </a:pPr>
                <a:r>
                  <a:rPr lang="en-US" sz="3600" spc="-5" dirty="0">
                    <a:sym typeface="Symbol" panose="05050102010706020507" pitchFamily="18" charset="2"/>
                  </a:rPr>
                  <a:t>else for (m ∉ CLOSE: </a:t>
                </a:r>
                <a:r>
                  <a:rPr lang="en-US" sz="3600" spc="-5" dirty="0" err="1">
                    <a:sym typeface="Symbol" panose="05050102010706020507" pitchFamily="18" charset="2"/>
                  </a:rPr>
                  <a:t>đỉnh</a:t>
                </a:r>
                <a:r>
                  <a:rPr lang="en-US" sz="3600" spc="-5" dirty="0">
                    <a:sym typeface="Symbol" panose="05050102010706020507" pitchFamily="18" charset="2"/>
                  </a:rPr>
                  <a:t> </a:t>
                </a:r>
                <a:r>
                  <a:rPr lang="en-US" sz="3600" spc="-5" dirty="0" err="1">
                    <a:sym typeface="Symbol" panose="05050102010706020507" pitchFamily="18" charset="2"/>
                  </a:rPr>
                  <a:t>kề</a:t>
                </a:r>
                <a:r>
                  <a:rPr lang="en-US" sz="3600" spc="-5" dirty="0">
                    <a:sym typeface="Symbol" panose="05050102010706020507" pitchFamily="18" charset="2"/>
                  </a:rPr>
                  <a:t> n):</a:t>
                </a:r>
              </a:p>
              <a:p>
                <a:pPr marL="3326765" marR="5080" lvl="6" indent="-571500" algn="just">
                  <a:lnSpc>
                    <a:spcPct val="120000"/>
                  </a:lnSpc>
                  <a:buFont typeface="Wingdings" panose="05000000000000000000" pitchFamily="2" charset="2"/>
                  <a:buChar char="§"/>
                </a:pPr>
                <a:r>
                  <a:rPr lang="en-US" sz="3600" spc="-5" dirty="0">
                    <a:sym typeface="Symbol" panose="05050102010706020507" pitchFamily="18" charset="2"/>
                  </a:rPr>
                  <a:t>g(m) = g(n) + cost(</a:t>
                </a:r>
                <a:r>
                  <a:rPr lang="en-US" sz="3600" spc="-5" dirty="0" err="1">
                    <a:sym typeface="Symbol" panose="05050102010706020507" pitchFamily="18" charset="2"/>
                  </a:rPr>
                  <a:t>m,n</a:t>
                </a:r>
                <a:r>
                  <a:rPr lang="en-US" sz="3600" spc="-5" dirty="0">
                    <a:sym typeface="Symbol" panose="05050102010706020507" pitchFamily="18" charset="2"/>
                  </a:rPr>
                  <a:t>)</a:t>
                </a:r>
              </a:p>
              <a:p>
                <a:pPr marL="3326765" marR="5080" lvl="6" indent="-571500" algn="just">
                  <a:lnSpc>
                    <a:spcPct val="120000"/>
                  </a:lnSpc>
                  <a:buFont typeface="Wingdings" panose="05000000000000000000" pitchFamily="2" charset="2"/>
                  <a:buChar char="§"/>
                </a:pPr>
                <a:r>
                  <a:rPr lang="en-US" sz="3600" spc="-5" dirty="0">
                    <a:sym typeface="Symbol" panose="05050102010706020507" pitchFamily="18" charset="2"/>
                  </a:rPr>
                  <a:t>f(m) = g(m)+h(m) </a:t>
                </a:r>
              </a:p>
              <a:p>
                <a:pPr marL="3326765" marR="5080" lvl="6" indent="-571500" algn="just">
                  <a:lnSpc>
                    <a:spcPct val="120000"/>
                  </a:lnSpc>
                  <a:buFont typeface="Wingdings" panose="05000000000000000000" pitchFamily="2" charset="2"/>
                  <a:buChar char="§"/>
                </a:pPr>
                <a:r>
                  <a:rPr lang="en-US" sz="3600" spc="-5" dirty="0" err="1">
                    <a:sym typeface="Symbol" panose="05050102010706020507" pitchFamily="18" charset="2"/>
                  </a:rPr>
                  <a:t>Đưa</a:t>
                </a:r>
                <a:r>
                  <a:rPr lang="en-US" sz="3600" spc="-5" dirty="0">
                    <a:sym typeface="Symbol" panose="05050102010706020507" pitchFamily="18" charset="2"/>
                  </a:rPr>
                  <a:t> m </a:t>
                </a:r>
                <a:r>
                  <a:rPr lang="en-US" sz="3600" spc="-5" dirty="0" err="1">
                    <a:sym typeface="Symbol" panose="05050102010706020507" pitchFamily="18" charset="2"/>
                  </a:rPr>
                  <a:t>vào</a:t>
                </a:r>
                <a:r>
                  <a:rPr lang="en-US" sz="3600" spc="-5" dirty="0">
                    <a:sym typeface="Symbol" panose="05050102010706020507" pitchFamily="18" charset="2"/>
                  </a:rPr>
                  <a:t> </a:t>
                </a:r>
                <a:r>
                  <a:rPr lang="en-US" sz="3600" spc="-5" dirty="0" err="1">
                    <a:sym typeface="Symbol" panose="05050102010706020507" pitchFamily="18" charset="2"/>
                  </a:rPr>
                  <a:t>danh</a:t>
                </a:r>
                <a:r>
                  <a:rPr lang="en-US" sz="3600" spc="-5" dirty="0">
                    <a:sym typeface="Symbol" panose="05050102010706020507" pitchFamily="18" charset="2"/>
                  </a:rPr>
                  <a:t> </a:t>
                </a:r>
                <a:r>
                  <a:rPr lang="en-US" sz="3600" spc="-5" dirty="0" err="1">
                    <a:sym typeface="Symbol" panose="05050102010706020507" pitchFamily="18" charset="2"/>
                  </a:rPr>
                  <a:t>sách</a:t>
                </a:r>
                <a:r>
                  <a:rPr lang="en-US" sz="3600" spc="-5" dirty="0">
                    <a:sym typeface="Symbol" panose="05050102010706020507" pitchFamily="18" charset="2"/>
                  </a:rPr>
                  <a:t> (n)</a:t>
                </a:r>
              </a:p>
              <a:p>
                <a:pPr marL="1497965" marR="5080" lvl="2" indent="-571500" algn="just">
                  <a:lnSpc>
                    <a:spcPct val="120000"/>
                  </a:lnSpc>
                  <a:buFont typeface="Wingdings" panose="05000000000000000000" pitchFamily="2" charset="2"/>
                  <a:buChar char="§"/>
                </a:pPr>
                <a:r>
                  <a:rPr lang="en-US" sz="3600" spc="-5" dirty="0">
                    <a:sym typeface="Symbol" panose="05050102010706020507" pitchFamily="18" charset="2"/>
                  </a:rPr>
                  <a:t>2.5. </a:t>
                </a:r>
                <a:r>
                  <a:rPr lang="en-US" sz="3600" spc="-5" dirty="0" err="1">
                    <a:sym typeface="Symbol" panose="05050102010706020507" pitchFamily="18" charset="2"/>
                  </a:rPr>
                  <a:t>Sắp</a:t>
                </a:r>
                <a:r>
                  <a:rPr lang="en-US" sz="3600" spc="-5" dirty="0">
                    <a:sym typeface="Symbol" panose="05050102010706020507" pitchFamily="18" charset="2"/>
                  </a:rPr>
                  <a:t> </a:t>
                </a:r>
                <a:r>
                  <a:rPr lang="en-US" sz="3600" spc="-5" dirty="0" err="1">
                    <a:sym typeface="Symbol" panose="05050102010706020507" pitchFamily="18" charset="2"/>
                  </a:rPr>
                  <a:t>xếp</a:t>
                </a:r>
                <a:r>
                  <a:rPr lang="en-US" sz="3600" spc="-5" dirty="0">
                    <a:sym typeface="Symbol" panose="05050102010706020507" pitchFamily="18" charset="2"/>
                  </a:rPr>
                  <a:t> (n) </a:t>
                </a:r>
                <a:r>
                  <a:rPr lang="en-US" sz="3600" spc="-5" dirty="0" err="1">
                    <a:sym typeface="Symbol" panose="05050102010706020507" pitchFamily="18" charset="2"/>
                  </a:rPr>
                  <a:t>theo</a:t>
                </a:r>
                <a:r>
                  <a:rPr lang="en-US" sz="3600" spc="-5" dirty="0">
                    <a:sym typeface="Symbol" panose="05050102010706020507" pitchFamily="18" charset="2"/>
                  </a:rPr>
                  <a:t> </a:t>
                </a:r>
                <a:r>
                  <a:rPr lang="en-US" sz="3600" spc="-5" dirty="0" err="1">
                    <a:sym typeface="Symbol" panose="05050102010706020507" pitchFamily="18" charset="2"/>
                  </a:rPr>
                  <a:t>thứ</a:t>
                </a:r>
                <a:r>
                  <a:rPr lang="en-US" sz="3600" spc="-5" dirty="0">
                    <a:sym typeface="Symbol" panose="05050102010706020507" pitchFamily="18" charset="2"/>
                  </a:rPr>
                  <a:t> </a:t>
                </a:r>
                <a:r>
                  <a:rPr lang="en-US" sz="3600" spc="-5" dirty="0" err="1">
                    <a:sym typeface="Symbol" panose="05050102010706020507" pitchFamily="18" charset="2"/>
                  </a:rPr>
                  <a:t>tự</a:t>
                </a:r>
                <a:r>
                  <a:rPr lang="en-US" sz="3600" spc="-5" dirty="0">
                    <a:sym typeface="Symbol" panose="05050102010706020507" pitchFamily="18" charset="2"/>
                  </a:rPr>
                  <a:t> </a:t>
                </a:r>
                <a:r>
                  <a:rPr lang="en-US" sz="3600" spc="-5" dirty="0" err="1">
                    <a:sym typeface="Symbol" panose="05050102010706020507" pitchFamily="18" charset="2"/>
                  </a:rPr>
                  <a:t>tăng</a:t>
                </a:r>
                <a:r>
                  <a:rPr lang="en-US" sz="3600" spc="-5" dirty="0">
                    <a:sym typeface="Symbol" panose="05050102010706020507" pitchFamily="18" charset="2"/>
                  </a:rPr>
                  <a:t> </a:t>
                </a:r>
                <a:r>
                  <a:rPr lang="en-US" sz="3600" spc="-5" dirty="0" err="1">
                    <a:sym typeface="Symbol" panose="05050102010706020507" pitchFamily="18" charset="2"/>
                  </a:rPr>
                  <a:t>dần</a:t>
                </a:r>
                <a:r>
                  <a:rPr lang="en-US" sz="3600" spc="-5" dirty="0">
                    <a:sym typeface="Symbol" panose="05050102010706020507" pitchFamily="18" charset="2"/>
                  </a:rPr>
                  <a:t> </a:t>
                </a:r>
                <a:r>
                  <a:rPr lang="en-US" sz="3600" spc="-5" dirty="0" err="1">
                    <a:sym typeface="Symbol" panose="05050102010706020507" pitchFamily="18" charset="2"/>
                  </a:rPr>
                  <a:t>của</a:t>
                </a:r>
                <a:r>
                  <a:rPr lang="en-US" sz="3600" spc="-5" dirty="0">
                    <a:sym typeface="Symbol" panose="05050102010706020507" pitchFamily="18" charset="2"/>
                  </a:rPr>
                  <a:t>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a:t>
                </a:r>
                <a:r>
                  <a:rPr lang="en-US" sz="3600" spc="-5" dirty="0" err="1">
                    <a:sym typeface="Symbol" panose="05050102010706020507" pitchFamily="18" charset="2"/>
                  </a:rPr>
                  <a:t>Chèn</a:t>
                </a:r>
                <a:r>
                  <a:rPr lang="en-US" sz="3600" spc="-5" dirty="0">
                    <a:sym typeface="Symbol" panose="05050102010706020507" pitchFamily="18" charset="2"/>
                  </a:rPr>
                  <a:t> (n) </a:t>
                </a:r>
                <a:r>
                  <a:rPr lang="en-US" sz="3600" spc="-5" dirty="0" err="1">
                    <a:sym typeface="Symbol" panose="05050102010706020507" pitchFamily="18" charset="2"/>
                  </a:rPr>
                  <a:t>vào</a:t>
                </a:r>
                <a:r>
                  <a:rPr lang="en-US" sz="3600" spc="-5" dirty="0">
                    <a:sym typeface="Symbol" panose="05050102010706020507" pitchFamily="18" charset="2"/>
                  </a:rPr>
                  <a:t> </a:t>
                </a:r>
                <a:r>
                  <a:rPr lang="en-US" sz="3600" spc="-5" dirty="0" err="1">
                    <a:sym typeface="Symbol" panose="05050102010706020507" pitchFamily="18" charset="2"/>
                  </a:rPr>
                  <a:t>đầu</a:t>
                </a:r>
                <a:r>
                  <a:rPr lang="en-US" sz="3600" spc="-5" dirty="0">
                    <a:sym typeface="Symbol" panose="05050102010706020507" pitchFamily="18" charset="2"/>
                  </a:rPr>
                  <a:t> OPEN</a:t>
                </a:r>
                <a:endParaRPr lang="vi-VN" sz="3600" spc="-5" dirty="0"/>
              </a:p>
            </p:txBody>
          </p:sp>
        </mc:Choice>
        <mc:Fallback>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21" t="-885" b="-2212"/>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6" name="Picture 5">
            <a:extLst>
              <a:ext uri="{FF2B5EF4-FFF2-40B4-BE49-F238E27FC236}">
                <a16:creationId xmlns:a16="http://schemas.microsoft.com/office/drawing/2014/main" id="{F384F681-5E9B-2361-CEFE-92769B8499EF}"/>
              </a:ext>
            </a:extLst>
          </p:cNvPr>
          <p:cNvPicPr>
            <a:picLocks noChangeAspect="1"/>
          </p:cNvPicPr>
          <p:nvPr/>
        </p:nvPicPr>
        <p:blipFill>
          <a:blip r:embed="rId3"/>
          <a:stretch>
            <a:fillRect/>
          </a:stretch>
        </p:blipFill>
        <p:spPr>
          <a:xfrm>
            <a:off x="208756" y="2138380"/>
            <a:ext cx="6477000" cy="3943693"/>
          </a:xfrm>
          <a:prstGeom prst="rect">
            <a:avLst/>
          </a:prstGeom>
        </p:spPr>
      </p:pic>
      <p:pic>
        <p:nvPicPr>
          <p:cNvPr id="7" name="Picture 6">
            <a:extLst>
              <a:ext uri="{FF2B5EF4-FFF2-40B4-BE49-F238E27FC236}">
                <a16:creationId xmlns:a16="http://schemas.microsoft.com/office/drawing/2014/main" id="{B8FF2353-AC81-F818-9EB3-6B91A613FBFD}"/>
              </a:ext>
            </a:extLst>
          </p:cNvPr>
          <p:cNvPicPr>
            <a:picLocks noChangeAspect="1"/>
          </p:cNvPicPr>
          <p:nvPr/>
        </p:nvPicPr>
        <p:blipFill>
          <a:blip r:embed="rId4"/>
          <a:stretch>
            <a:fillRect/>
          </a:stretch>
        </p:blipFill>
        <p:spPr>
          <a:xfrm>
            <a:off x="6228556" y="2138380"/>
            <a:ext cx="7772400" cy="3581246"/>
          </a:xfrm>
          <a:prstGeom prst="rect">
            <a:avLst/>
          </a:prstGeom>
        </p:spPr>
      </p:pic>
      <p:pic>
        <p:nvPicPr>
          <p:cNvPr id="8" name="Picture 7">
            <a:extLst>
              <a:ext uri="{FF2B5EF4-FFF2-40B4-BE49-F238E27FC236}">
                <a16:creationId xmlns:a16="http://schemas.microsoft.com/office/drawing/2014/main" id="{2AE002E3-1FEB-FCD4-2F82-609775ACE571}"/>
              </a:ext>
            </a:extLst>
          </p:cNvPr>
          <p:cNvPicPr>
            <a:picLocks noChangeAspect="1"/>
          </p:cNvPicPr>
          <p:nvPr/>
        </p:nvPicPr>
        <p:blipFill>
          <a:blip r:embed="rId5"/>
          <a:stretch>
            <a:fillRect/>
          </a:stretch>
        </p:blipFill>
        <p:spPr>
          <a:xfrm>
            <a:off x="6226641" y="5732325"/>
            <a:ext cx="5716915" cy="4200513"/>
          </a:xfrm>
          <a:prstGeom prst="rect">
            <a:avLst/>
          </a:prstGeom>
        </p:spPr>
      </p:pic>
      <p:pic>
        <p:nvPicPr>
          <p:cNvPr id="9" name="Picture 8">
            <a:extLst>
              <a:ext uri="{FF2B5EF4-FFF2-40B4-BE49-F238E27FC236}">
                <a16:creationId xmlns:a16="http://schemas.microsoft.com/office/drawing/2014/main" id="{3CAB9D5A-62C2-3902-833A-81B8075BE7DB}"/>
              </a:ext>
            </a:extLst>
          </p:cNvPr>
          <p:cNvPicPr>
            <a:picLocks noChangeAspect="1"/>
          </p:cNvPicPr>
          <p:nvPr/>
        </p:nvPicPr>
        <p:blipFill>
          <a:blip r:embed="rId6"/>
          <a:stretch>
            <a:fillRect/>
          </a:stretch>
        </p:blipFill>
        <p:spPr>
          <a:xfrm>
            <a:off x="12324558" y="5541374"/>
            <a:ext cx="5789285" cy="4820333"/>
          </a:xfrm>
          <a:prstGeom prst="rect">
            <a:avLst/>
          </a:prstGeom>
        </p:spPr>
      </p:pic>
    </p:spTree>
    <p:extLst>
      <p:ext uri="{BB962C8B-B14F-4D97-AF65-F5344CB8AC3E}">
        <p14:creationId xmlns:p14="http://schemas.microsoft.com/office/powerpoint/2010/main" val="1242995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t>Áp dụng thuật toán nh</a:t>
            </a:r>
            <a:r>
              <a:rPr lang="en-US" sz="4000" spc="-5" dirty="0" err="1"/>
              <a:t>ánh</a:t>
            </a:r>
            <a:r>
              <a:rPr lang="en-US" sz="4000" spc="-5" dirty="0"/>
              <a:t> </a:t>
            </a:r>
            <a:r>
              <a:rPr lang="vi-VN" sz="4000" spc="-5" dirty="0"/>
              <a:t>cận</a:t>
            </a:r>
            <a:r>
              <a:rPr lang="en-US" sz="4000" spc="-5" dirty="0"/>
              <a:t> </a:t>
            </a:r>
            <a:r>
              <a:rPr lang="vi-VN" sz="4000" spc="-5" dirty="0"/>
              <a:t>để tìm đường đi ngắn nhất từ đỉnh </a:t>
            </a:r>
            <a:r>
              <a:rPr lang="en-US" sz="4000" spc="-5" dirty="0"/>
              <a:t>A</a:t>
            </a:r>
            <a:r>
              <a:rPr lang="vi-VN" sz="4000" spc="-5" dirty="0"/>
              <a:t> </a:t>
            </a:r>
            <a:r>
              <a:rPr lang="vi-VN" sz="4000" spc="-5" dirty="0">
                <a:sym typeface="Symbol" panose="05050102010706020507" pitchFamily="18" charset="2"/>
              </a:rPr>
              <a:t></a:t>
            </a:r>
            <a:r>
              <a:rPr lang="vi-VN" sz="4000" spc="-5" dirty="0"/>
              <a:t> </a:t>
            </a:r>
            <a:r>
              <a:rPr lang="en-US" sz="4000" spc="-5" dirty="0"/>
              <a:t>B</a:t>
            </a:r>
            <a:r>
              <a:rPr lang="vi-VN" sz="4000" spc="-5" dirty="0"/>
              <a:t>, với các ước lượng heuristic của các trạng thái so với trạng thái đích được cho </a:t>
            </a:r>
            <a:r>
              <a:rPr lang="en-US" sz="4000" spc="-5" dirty="0" err="1"/>
              <a:t>ở</a:t>
            </a:r>
            <a:r>
              <a:rPr lang="en-US" sz="4000" spc="-5" dirty="0"/>
              <a:t> </a:t>
            </a:r>
            <a:r>
              <a:rPr lang="en-US" sz="4000" spc="-5" dirty="0" err="1"/>
              <a:t>Bảng</a:t>
            </a:r>
            <a:r>
              <a:rPr lang="vi-VN" sz="4000" spc="-5" dirty="0"/>
              <a:t>.</a:t>
            </a:r>
            <a:endParaRPr lang="vi-VN" sz="36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VN"/>
                        </a:p>
                      </a:txBody>
                      <a:tcPr>
                        <a:blipFill>
                          <a:blip r:embed="rId4"/>
                          <a:stretch>
                            <a:fillRect l="-927200" t="-94118" r="-2400" b="-376471"/>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endParaRPr lang="en-VN"/>
                        </a:p>
                      </a:txBody>
                      <a:tcPr anchor="ctr">
                        <a:blipFill>
                          <a:blip r:embed="rId4"/>
                          <a:stretch>
                            <a:fillRect l="-927200" t="-55307" r="-2400" b="-7263"/>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2000" t="-17978" r="-1600" b="-4869"/>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94118" r="-171062" b="-549020"/>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94118" r="-1600" b="-549020"/>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37079" r="-1600" b="-4869"/>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=36&gt;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dirty="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dirty="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dirty="0"/>
                            <a:t>F</a:t>
                          </a:r>
                        </a:p>
                        <a:p>
                          <a:pPr algn="ctr">
                            <a:lnSpc>
                              <a:spcPct val="130000"/>
                            </a:lnSpc>
                          </a:pPr>
                          <a:endParaRPr lang="en-US" dirty="0"/>
                        </a:p>
                        <a:p>
                          <a:pPr algn="ctr">
                            <a:lnSpc>
                              <a:spcPct val="130000"/>
                            </a:lnSpc>
                          </a:pPr>
                          <a:r>
                            <a:rPr lang="en-US" dirty="0"/>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dirty="0"/>
                            <a:t>F</a:t>
                          </a:r>
                        </a:p>
                        <a:p>
                          <a:pPr algn="ctr">
                            <a:lnSpc>
                              <a:spcPct val="130000"/>
                            </a:lnSpc>
                          </a:pPr>
                          <a:r>
                            <a:rPr lang="en-US" dirty="0"/>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1247692306"/>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=20&gt;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=20&gt;16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=31&gt;16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3"/>
                          <a:stretch>
                            <a:fillRect l="-234799" t="-94118" r="-180952" b="-698039"/>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94118" r="-2400" b="-698039"/>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108791" r="-2400" b="-291209"/>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372549" r="-180952" b="-41960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372549" r="-2400" b="-41960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463462" r="-180952" b="-31153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463462" r="-2400" b="-31153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574510" r="-180952" b="-2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VN"/>
                        </a:p>
                      </a:txBody>
                      <a:tcPr anchor="ctr">
                        <a:blipFill>
                          <a:blip r:embed="rId3"/>
                          <a:stretch>
                            <a:fillRect l="-1024000" t="-574510" r="-2400" b="-217647"/>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674510" r="-180952" b="-1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4</a:t>
            </a:r>
          </a:p>
        </p:txBody>
      </p:sp>
    </p:spTree>
    <p:extLst>
      <p:ext uri="{BB962C8B-B14F-4D97-AF65-F5344CB8AC3E}">
        <p14:creationId xmlns:p14="http://schemas.microsoft.com/office/powerpoint/2010/main" val="45909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2" y="2395438"/>
            <a:ext cx="6834496" cy="5770800"/>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10036</TotalTime>
  <Words>11480</Words>
  <Application>Microsoft Macintosh PowerPoint</Application>
  <PresentationFormat>Custom</PresentationFormat>
  <Paragraphs>2148</Paragraphs>
  <Slides>70</Slides>
  <Notes>69</Notes>
  <HiddenSlides>17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88</cp:revision>
  <dcterms:created xsi:type="dcterms:W3CDTF">2023-06-02T10:09:28Z</dcterms:created>
  <dcterms:modified xsi:type="dcterms:W3CDTF">2023-10-25T15:30:58Z</dcterms:modified>
</cp:coreProperties>
</file>